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6" r:id="rId2"/>
    <p:sldId id="304" r:id="rId3"/>
    <p:sldId id="308" r:id="rId4"/>
    <p:sldId id="296" r:id="rId5"/>
    <p:sldId id="298" r:id="rId6"/>
    <p:sldId id="309" r:id="rId7"/>
    <p:sldId id="310" r:id="rId8"/>
    <p:sldId id="311" r:id="rId9"/>
    <p:sldId id="312" r:id="rId10"/>
    <p:sldId id="313" r:id="rId11"/>
    <p:sldId id="314" r:id="rId12"/>
    <p:sldId id="297" r:id="rId13"/>
    <p:sldId id="307" r:id="rId14"/>
    <p:sldId id="302" r:id="rId15"/>
    <p:sldId id="306" r:id="rId16"/>
    <p:sldId id="30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2F5DA-71AD-B345-B77C-870203E97076}">
          <p14:sldIdLst>
            <p14:sldId id="286"/>
            <p14:sldId id="304"/>
            <p14:sldId id="308"/>
            <p14:sldId id="296"/>
            <p14:sldId id="298"/>
            <p14:sldId id="309"/>
            <p14:sldId id="310"/>
            <p14:sldId id="311"/>
            <p14:sldId id="312"/>
            <p14:sldId id="313"/>
            <p14:sldId id="314"/>
            <p14:sldId id="297"/>
            <p14:sldId id="307"/>
            <p14:sldId id="302"/>
            <p14:sldId id="306"/>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23" autoAdjust="0"/>
    <p:restoredTop sz="93979" autoAdjust="0"/>
  </p:normalViewPr>
  <p:slideViewPr>
    <p:cSldViewPr snapToGrid="0" snapToObjects="1">
      <p:cViewPr varScale="1">
        <p:scale>
          <a:sx n="69" d="100"/>
          <a:sy n="69" d="100"/>
        </p:scale>
        <p:origin x="8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E5DE4-6D00-8B49-A0D0-19A821ED3914}"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B2D0B-DDEC-EE45-B9BC-7386BFED9CF3}" type="slidenum">
              <a:rPr lang="en-US" smtClean="0"/>
              <a:t>‹#›</a:t>
            </a:fld>
            <a:endParaRPr lang="en-US"/>
          </a:p>
        </p:txBody>
      </p:sp>
    </p:spTree>
    <p:extLst>
      <p:ext uri="{BB962C8B-B14F-4D97-AF65-F5344CB8AC3E}">
        <p14:creationId xmlns:p14="http://schemas.microsoft.com/office/powerpoint/2010/main" val="102158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0B2D0B-DDEC-EE45-B9BC-7386BFED9CF3}" type="slidenum">
              <a:rPr lang="en-US" smtClean="0"/>
              <a:t>1</a:t>
            </a:fld>
            <a:endParaRPr lang="en-US"/>
          </a:p>
        </p:txBody>
      </p:sp>
    </p:spTree>
    <p:extLst>
      <p:ext uri="{BB962C8B-B14F-4D97-AF65-F5344CB8AC3E}">
        <p14:creationId xmlns:p14="http://schemas.microsoft.com/office/powerpoint/2010/main" val="47256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11</a:t>
            </a:fld>
            <a:endParaRPr lang="en-US"/>
          </a:p>
        </p:txBody>
      </p:sp>
    </p:spTree>
    <p:extLst>
      <p:ext uri="{BB962C8B-B14F-4D97-AF65-F5344CB8AC3E}">
        <p14:creationId xmlns:p14="http://schemas.microsoft.com/office/powerpoint/2010/main" val="216346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To write the</a:t>
            </a:r>
            <a:r>
              <a:rPr lang="en-GB" sz="1600" baseline="0" dirty="0" smtClean="0"/>
              <a:t> report as a latex document we used the editor Overleaf. Here you can see how it looks like and how we divided the content of the report into different folders, tidying the images and sections into different folders and subfolders.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12</a:t>
            </a:fld>
            <a:endParaRPr lang="en-US"/>
          </a:p>
        </p:txBody>
      </p:sp>
    </p:spTree>
    <p:extLst>
      <p:ext uri="{BB962C8B-B14F-4D97-AF65-F5344CB8AC3E}">
        <p14:creationId xmlns:p14="http://schemas.microsoft.com/office/powerpoint/2010/main" val="26901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One thing that we discovered is that our Jupyter notebook can be saved</a:t>
            </a:r>
            <a:r>
              <a:rPr lang="en-GB" sz="1600" baseline="0" dirty="0" smtClean="0"/>
              <a:t> as a latex file too, so we can add our coding to the report avoiding copy and paste manually when we want to introduce part of the code in the report.</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13</a:t>
            </a:fld>
            <a:endParaRPr lang="en-US"/>
          </a:p>
        </p:txBody>
      </p:sp>
    </p:spTree>
    <p:extLst>
      <p:ext uri="{BB962C8B-B14F-4D97-AF65-F5344CB8AC3E}">
        <p14:creationId xmlns:p14="http://schemas.microsoft.com/office/powerpoint/2010/main" val="230052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About</a:t>
            </a:r>
            <a:r>
              <a:rPr lang="en-GB" sz="1600" baseline="0" dirty="0" smtClean="0"/>
              <a:t> the version control, we can push our changes directly from Overleaf to GitHub by clicking on the GitHub option in the menu.</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14</a:t>
            </a:fld>
            <a:endParaRPr lang="en-US"/>
          </a:p>
        </p:txBody>
      </p:sp>
    </p:spTree>
    <p:extLst>
      <p:ext uri="{BB962C8B-B14F-4D97-AF65-F5344CB8AC3E}">
        <p14:creationId xmlns:p14="http://schemas.microsoft.com/office/powerpoint/2010/main" val="642969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But Overleaf</a:t>
            </a:r>
            <a:r>
              <a:rPr lang="en-GB" sz="1600" baseline="0" dirty="0" smtClean="0"/>
              <a:t> has its own system to track the changes and the authors of the changes too. You just need to click here, on the History button, and you can restore old versions or just see the changes that were made.</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15</a:t>
            </a:fld>
            <a:endParaRPr lang="en-US"/>
          </a:p>
        </p:txBody>
      </p:sp>
    </p:spTree>
    <p:extLst>
      <p:ext uri="{BB962C8B-B14F-4D97-AF65-F5344CB8AC3E}">
        <p14:creationId xmlns:p14="http://schemas.microsoft.com/office/powerpoint/2010/main" val="33841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a:t>
            </a:fld>
            <a:endParaRPr lang="en-US"/>
          </a:p>
        </p:txBody>
      </p:sp>
    </p:spTree>
    <p:extLst>
      <p:ext uri="{BB962C8B-B14F-4D97-AF65-F5344CB8AC3E}">
        <p14:creationId xmlns:p14="http://schemas.microsoft.com/office/powerpoint/2010/main" val="201937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3</a:t>
            </a:fld>
            <a:endParaRPr lang="en-US"/>
          </a:p>
        </p:txBody>
      </p:sp>
    </p:spTree>
    <p:extLst>
      <p:ext uri="{BB962C8B-B14F-4D97-AF65-F5344CB8AC3E}">
        <p14:creationId xmlns:p14="http://schemas.microsoft.com/office/powerpoint/2010/main" val="310560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aseline="0" dirty="0" smtClean="0"/>
              <a:t>Once the code has been developed, we introduce our code into functions, and we create a demo notebook to show the user how to use the functions. </a:t>
            </a:r>
          </a:p>
          <a:p>
            <a:r>
              <a:rPr lang="en-GB" sz="1600" baseline="0" dirty="0" smtClean="0"/>
              <a:t>We used Jupyter to write it, and we structured it with these sections listed on the right, which includes the packaging importing to import all the packages needed (the python modules and the modules that we created with our own code), the import of the image we are going to process, the image processing and finally the thresholding and connectivity calculation and plotting.</a:t>
            </a:r>
          </a:p>
          <a:p>
            <a:endParaRPr lang="en-GB" sz="1600" baseline="0" dirty="0" smtClean="0"/>
          </a:p>
          <a:p>
            <a:endParaRPr lang="en-GB" sz="1600" baseline="0" dirty="0" smtClean="0"/>
          </a:p>
        </p:txBody>
      </p:sp>
      <p:sp>
        <p:nvSpPr>
          <p:cNvPr id="4" name="Slide Number Placeholder 3"/>
          <p:cNvSpPr>
            <a:spLocks noGrp="1"/>
          </p:cNvSpPr>
          <p:nvPr>
            <p:ph type="sldNum" sz="quarter" idx="10"/>
          </p:nvPr>
        </p:nvSpPr>
        <p:spPr/>
        <p:txBody>
          <a:bodyPr/>
          <a:lstStyle/>
          <a:p>
            <a:fld id="{900B2D0B-DDEC-EE45-B9BC-7386BFED9CF3}" type="slidenum">
              <a:rPr lang="en-US" smtClean="0"/>
              <a:t>4</a:t>
            </a:fld>
            <a:endParaRPr lang="en-US"/>
          </a:p>
        </p:txBody>
      </p:sp>
    </p:spTree>
    <p:extLst>
      <p:ext uri="{BB962C8B-B14F-4D97-AF65-F5344CB8AC3E}">
        <p14:creationId xmlns:p14="http://schemas.microsoft.com/office/powerpoint/2010/main" val="193897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t>In</a:t>
            </a:r>
            <a:r>
              <a:rPr lang="en-GB" sz="1600" baseline="0" dirty="0" smtClean="0"/>
              <a:t> each section we describe briefly at the beginning what is going to be done in the section. Then, we call a function that has been stored on a .</a:t>
            </a:r>
            <a:r>
              <a:rPr lang="en-GB" sz="1600" baseline="0" dirty="0" err="1" smtClean="0"/>
              <a:t>py</a:t>
            </a:r>
            <a:r>
              <a:rPr lang="en-GB" sz="1600" baseline="0" dirty="0" smtClean="0"/>
              <a:t> file. And finally we plot the result. </a:t>
            </a:r>
          </a:p>
          <a:p>
            <a:r>
              <a:rPr lang="en-GB" sz="1600" baseline="0" dirty="0" smtClean="0"/>
              <a:t>Here in the right part of the slide we can see an example of one .</a:t>
            </a:r>
            <a:r>
              <a:rPr lang="en-GB" sz="1600" baseline="0" dirty="0" err="1" smtClean="0"/>
              <a:t>py</a:t>
            </a:r>
            <a:r>
              <a:rPr lang="en-GB" sz="1600" baseline="0" dirty="0" smtClean="0"/>
              <a:t> document. All the .</a:t>
            </a:r>
            <a:r>
              <a:rPr lang="en-GB" sz="1600" baseline="0" dirty="0" err="1" smtClean="0"/>
              <a:t>py</a:t>
            </a:r>
            <a:r>
              <a:rPr lang="en-GB" sz="1600" baseline="0" dirty="0" smtClean="0"/>
              <a:t> documents have the same structure. We import the needed packages first, then we define the name and inputs of the function or functions with their corresponding descriptions at the beginning, their code and finally their return.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5</a:t>
            </a:fld>
            <a:endParaRPr lang="en-US"/>
          </a:p>
        </p:txBody>
      </p:sp>
    </p:spTree>
    <p:extLst>
      <p:ext uri="{BB962C8B-B14F-4D97-AF65-F5344CB8AC3E}">
        <p14:creationId xmlns:p14="http://schemas.microsoft.com/office/powerpoint/2010/main" val="35313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is a crucial part of python programming , </a:t>
            </a:r>
            <a:r>
              <a:rPr lang="en-GB" sz="1200" b="0" i="0" kern="1200" dirty="0" err="1">
                <a:solidFill>
                  <a:schemeClr val="tx1"/>
                </a:solidFill>
                <a:effectLst/>
                <a:latin typeface="+mn-lt"/>
                <a:ea typeface="+mn-ea"/>
                <a:cs typeface="+mn-cs"/>
              </a:rPr>
              <a:t>expecially</a:t>
            </a:r>
            <a:r>
              <a:rPr lang="en-GB" sz="1200" b="0" i="0" kern="1200" dirty="0">
                <a:solidFill>
                  <a:schemeClr val="tx1"/>
                </a:solidFill>
                <a:effectLst/>
                <a:latin typeface="+mn-lt"/>
                <a:ea typeface="+mn-ea"/>
                <a:cs typeface="+mn-cs"/>
              </a:rPr>
              <a:t> when the program is going to be used by or modified by other people.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6</a:t>
            </a:fld>
            <a:endParaRPr lang="en-US"/>
          </a:p>
        </p:txBody>
      </p:sp>
    </p:spTree>
    <p:extLst>
      <p:ext uri="{BB962C8B-B14F-4D97-AF65-F5344CB8AC3E}">
        <p14:creationId xmlns:p14="http://schemas.microsoft.com/office/powerpoint/2010/main" val="199368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CHoo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7</a:t>
            </a:fld>
            <a:endParaRPr lang="en-US"/>
          </a:p>
        </p:txBody>
      </p:sp>
    </p:spTree>
    <p:extLst>
      <p:ext uri="{BB962C8B-B14F-4D97-AF65-F5344CB8AC3E}">
        <p14:creationId xmlns:p14="http://schemas.microsoft.com/office/powerpoint/2010/main" val="3965539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8</a:t>
            </a:fld>
            <a:endParaRPr lang="en-US"/>
          </a:p>
        </p:txBody>
      </p:sp>
    </p:spTree>
    <p:extLst>
      <p:ext uri="{BB962C8B-B14F-4D97-AF65-F5344CB8AC3E}">
        <p14:creationId xmlns:p14="http://schemas.microsoft.com/office/powerpoint/2010/main" val="425061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to known output by using a threshold value </a:t>
            </a:r>
          </a:p>
        </p:txBody>
      </p:sp>
      <p:sp>
        <p:nvSpPr>
          <p:cNvPr id="4" name="Slide Number Placeholder 3"/>
          <p:cNvSpPr>
            <a:spLocks noGrp="1"/>
          </p:cNvSpPr>
          <p:nvPr>
            <p:ph type="sldNum" sz="quarter" idx="5"/>
          </p:nvPr>
        </p:nvSpPr>
        <p:spPr/>
        <p:txBody>
          <a:bodyPr/>
          <a:lstStyle/>
          <a:p>
            <a:fld id="{900B2D0B-DDEC-EE45-B9BC-7386BFED9CF3}" type="slidenum">
              <a:rPr lang="en-US" smtClean="0"/>
              <a:t>10</a:t>
            </a:fld>
            <a:endParaRPr lang="en-US"/>
          </a:p>
        </p:txBody>
      </p:sp>
    </p:spTree>
    <p:extLst>
      <p:ext uri="{BB962C8B-B14F-4D97-AF65-F5344CB8AC3E}">
        <p14:creationId xmlns:p14="http://schemas.microsoft.com/office/powerpoint/2010/main" val="2813489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GIF"/><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40287"/>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1523999" y="4336402"/>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1670631" y="478504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1533081" y="2454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0668000" y="173422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9590650" y="84038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964" y="826688"/>
            <a:ext cx="2572071" cy="813599"/>
          </a:xfrm>
          <a:prstGeom prst="rect">
            <a:avLst/>
          </a:prstGeom>
        </p:spPr>
      </p:pic>
    </p:spTree>
    <p:extLst>
      <p:ext uri="{BB962C8B-B14F-4D97-AF65-F5344CB8AC3E}">
        <p14:creationId xmlns:p14="http://schemas.microsoft.com/office/powerpoint/2010/main" val="809996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solidFill>
          <a:schemeClr val="accent3"/>
        </a:solidFill>
        <a:effectLst/>
      </p:bgPr>
    </p:bg>
    <p:spTree>
      <p:nvGrpSpPr>
        <p:cNvPr id="1" name=""/>
        <p:cNvGrpSpPr/>
        <p:nvPr/>
      </p:nvGrpSpPr>
      <p:grpSpPr>
        <a:xfrm>
          <a:off x="0" y="0"/>
          <a:ext cx="0" cy="0"/>
          <a:chOff x="0" y="0"/>
          <a:chExt cx="0" cy="0"/>
        </a:xfrm>
      </p:grpSpPr>
      <p:sp>
        <p:nvSpPr>
          <p:cNvPr id="14" name="Oval 13"/>
          <p:cNvSpPr/>
          <p:nvPr userDrawn="1"/>
        </p:nvSpPr>
        <p:spPr>
          <a:xfrm>
            <a:off x="9242044" y="797921"/>
            <a:ext cx="2152464" cy="2152464"/>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3223" t="8434" r="27648" b="13518"/>
          <a:stretch/>
        </p:blipFill>
        <p:spPr>
          <a:xfrm>
            <a:off x="9754055" y="1055085"/>
            <a:ext cx="1183859" cy="540000"/>
          </a:xfrm>
          <a:prstGeom prst="rect">
            <a:avLst/>
          </a:prstGeom>
        </p:spPr>
      </p:pic>
      <p:sp>
        <p:nvSpPr>
          <p:cNvPr id="2" name="Title 1"/>
          <p:cNvSpPr>
            <a:spLocks noGrp="1"/>
          </p:cNvSpPr>
          <p:nvPr>
            <p:ph type="ctrTitle"/>
          </p:nvPr>
        </p:nvSpPr>
        <p:spPr>
          <a:xfrm>
            <a:off x="1524000" y="2298840"/>
            <a:ext cx="9144000" cy="2387600"/>
          </a:xfrm>
        </p:spPr>
        <p:txBody>
          <a:bodyPr anchor="b"/>
          <a:lstStyle>
            <a:lvl1pPr algn="ctr">
              <a:defRPr sz="6000"/>
            </a:lvl1pPr>
          </a:lstStyle>
          <a:p>
            <a:r>
              <a:rPr lang="en-US" smtClean="0"/>
              <a:t>Click to edit Master title style</a:t>
            </a:r>
            <a:endParaRPr lang="en-US" dirty="0"/>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0323094" y="6336631"/>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64461" y="3978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4231" y="4842526"/>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1414918" y="5644441"/>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37686" y="797814"/>
            <a:ext cx="2152464" cy="2152464"/>
          </a:xfrm>
          <a:prstGeom prst="ellipse">
            <a:avLst/>
          </a:prstGeom>
          <a:solidFill>
            <a:schemeClr val="bg1"/>
          </a:solidFill>
          <a:ln w="1016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0084" y="1957153"/>
            <a:ext cx="1303700" cy="59566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1168" y="1595085"/>
            <a:ext cx="1360630" cy="5760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80557" y="2195929"/>
            <a:ext cx="1085074" cy="540000"/>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7600" y="838800"/>
            <a:ext cx="2572071" cy="813599"/>
          </a:xfrm>
          <a:prstGeom prst="rect">
            <a:avLst/>
          </a:prstGeom>
        </p:spPr>
      </p:pic>
      <p:sp>
        <p:nvSpPr>
          <p:cNvPr id="23" name="Subtitle 2"/>
          <p:cNvSpPr>
            <a:spLocks noGrp="1"/>
          </p:cNvSpPr>
          <p:nvPr>
            <p:ph type="subTitle" idx="1" hasCustomPrompt="1"/>
          </p:nvPr>
        </p:nvSpPr>
        <p:spPr>
          <a:xfrm>
            <a:off x="1523635" y="4838571"/>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5699" y="1349800"/>
            <a:ext cx="1799935" cy="450688"/>
          </a:xfrm>
          <a:prstGeom prst="rect">
            <a:avLst/>
          </a:prstGeom>
        </p:spPr>
      </p:pic>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935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Oval 6"/>
          <p:cNvSpPr/>
          <p:nvPr userDrawn="1"/>
        </p:nvSpPr>
        <p:spPr>
          <a:xfrm>
            <a:off x="11670631" y="427069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057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1987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603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55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7" name="Oval 6"/>
          <p:cNvSpPr/>
          <p:nvPr userDrawn="1"/>
        </p:nvSpPr>
        <p:spPr>
          <a:xfrm>
            <a:off x="11670631" y="5025677"/>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1579"/>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20875"/>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7038"/>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673" y="416964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838200" y="4740333"/>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650892" y="5303802"/>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1559797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53318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07" y="115889"/>
            <a:ext cx="10621293" cy="1117600"/>
          </a:xfrm>
          <a:prstGeom prst="rect">
            <a:avLst/>
          </a:prstGeom>
        </p:spPr>
        <p:txBody>
          <a:bodyPr vert="horz" lIns="91440" tIns="45720" rIns="91440" bIns="45720" rtlCol="0" anchor="b" anchorCtr="0">
            <a:normAutofit/>
          </a:bodyPr>
          <a:lstStyle/>
          <a:p>
            <a:r>
              <a:rPr lang="en-US" dirty="0" smtClean="0"/>
              <a:t>Click to edit Master title  </a:t>
            </a:r>
            <a:endParaRPr lang="en-US" dirty="0"/>
          </a:p>
        </p:txBody>
      </p:sp>
      <p:sp>
        <p:nvSpPr>
          <p:cNvPr id="3" name="Text Placeholder 2"/>
          <p:cNvSpPr>
            <a:spLocks noGrp="1"/>
          </p:cNvSpPr>
          <p:nvPr>
            <p:ph type="body" idx="1"/>
          </p:nvPr>
        </p:nvSpPr>
        <p:spPr>
          <a:xfrm>
            <a:off x="478507" y="1449388"/>
            <a:ext cx="10621292" cy="47853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A826-DA3C-844B-8A9A-6A2C51F6E5A7}" type="slidenum">
              <a:rPr lang="en-US" smtClean="0"/>
              <a:t>‹#›</a:t>
            </a:fld>
            <a:endParaRPr lang="en-US"/>
          </a:p>
        </p:txBody>
      </p:sp>
      <p:sp>
        <p:nvSpPr>
          <p:cNvPr id="7" name="Rectangle 6"/>
          <p:cNvSpPr/>
          <p:nvPr userDrawn="1"/>
        </p:nvSpPr>
        <p:spPr>
          <a:xfrm>
            <a:off x="0" y="6313489"/>
            <a:ext cx="12192000" cy="5445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49397" y="6357738"/>
            <a:ext cx="1479512" cy="468000"/>
          </a:xfrm>
          <a:prstGeom prst="rect">
            <a:avLst/>
          </a:prstGeom>
        </p:spPr>
      </p:pic>
    </p:spTree>
    <p:extLst>
      <p:ext uri="{BB962C8B-B14F-4D97-AF65-F5344CB8AC3E}">
        <p14:creationId xmlns:p14="http://schemas.microsoft.com/office/powerpoint/2010/main" val="147552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51" r:id="rId7"/>
    <p:sldLayoutId id="2147483654" r:id="rId8"/>
    <p:sldLayoutId id="2147483655" r:id="rId9"/>
  </p:sldLayoutIdLst>
  <p:timing>
    <p:tnLst>
      <p:par>
        <p:cTn id="1" dur="indefinite" restart="never" nodeType="tmRoot"/>
      </p:par>
    </p:tnLst>
  </p:timing>
  <p:hf hdr="0" ftr="0" dt="0"/>
  <p:txStyles>
    <p:titleStyle>
      <a:lvl1pPr marL="0" indent="0" algn="l" defTabSz="914400" rtl="0" eaLnBrk="1" latinLnBrk="0" hangingPunct="1">
        <a:lnSpc>
          <a:spcPct val="90000"/>
        </a:lnSpc>
        <a:spcBef>
          <a:spcPct val="0"/>
        </a:spcBef>
        <a:buClr>
          <a:schemeClr val="accent4"/>
        </a:buClr>
        <a:buFontTx/>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3" userDrawn="1">
          <p15:clr>
            <a:srgbClr val="F26B43"/>
          </p15:clr>
        </p15:guide>
        <p15:guide id="2" pos="6992" userDrawn="1">
          <p15:clr>
            <a:srgbClr val="F26B43"/>
          </p15:clr>
        </p15:guide>
        <p15:guide id="3" orient="horz" pos="777" userDrawn="1">
          <p15:clr>
            <a:srgbClr val="F26B43"/>
          </p15:clr>
        </p15:guide>
        <p15:guide id="4" pos="302" userDrawn="1">
          <p15:clr>
            <a:srgbClr val="F26B43"/>
          </p15:clr>
        </p15:guide>
        <p15:guide id="5" orient="horz" pos="913"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2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44.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8.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4271" y="4879043"/>
            <a:ext cx="9144000" cy="448643"/>
          </a:xfrm>
        </p:spPr>
        <p:txBody>
          <a:bodyPr vert="horz" lIns="91440" tIns="45720" rIns="91440" bIns="45720" rtlCol="0">
            <a:normAutofit fontScale="92500"/>
          </a:bodyPr>
          <a:lstStyle/>
          <a:p>
            <a:r>
              <a:rPr lang="en-GB" dirty="0" err="1"/>
              <a:t>Wunmi</a:t>
            </a:r>
            <a:r>
              <a:rPr lang="en-GB" dirty="0"/>
              <a:t> </a:t>
            </a:r>
            <a:r>
              <a:rPr lang="en-GB" dirty="0" err="1"/>
              <a:t>Olukoya</a:t>
            </a:r>
            <a:r>
              <a:rPr lang="en-GB" dirty="0"/>
              <a:t>, Jamie McGregor, </a:t>
            </a:r>
            <a:r>
              <a:rPr lang="en-GB" dirty="0" err="1"/>
              <a:t>Enn</a:t>
            </a:r>
            <a:r>
              <a:rPr lang="en-GB" dirty="0"/>
              <a:t> </a:t>
            </a:r>
            <a:r>
              <a:rPr lang="en-GB" dirty="0" err="1" smtClean="0"/>
              <a:t>Veikesaar</a:t>
            </a:r>
            <a:r>
              <a:rPr lang="en-GB" dirty="0" smtClean="0"/>
              <a:t> and </a:t>
            </a:r>
            <a:r>
              <a:rPr lang="en-GB" sz="2200" dirty="0" smtClean="0"/>
              <a:t>Laura </a:t>
            </a:r>
            <a:r>
              <a:rPr lang="en-GB" sz="2200" dirty="0"/>
              <a:t>González Duque</a:t>
            </a:r>
          </a:p>
        </p:txBody>
      </p:sp>
      <p:sp>
        <p:nvSpPr>
          <p:cNvPr id="5" name="Rectangle 4"/>
          <p:cNvSpPr/>
          <p:nvPr/>
        </p:nvSpPr>
        <p:spPr>
          <a:xfrm>
            <a:off x="3047999" y="393172"/>
            <a:ext cx="6096000" cy="1200329"/>
          </a:xfrm>
          <a:prstGeom prst="rect">
            <a:avLst/>
          </a:prstGeom>
        </p:spPr>
        <p:txBody>
          <a:bodyPr vert="horz" lIns="91440" tIns="45720" rIns="91440" bIns="45720" rtlCol="0" anchor="b" anchorCtr="0">
            <a:normAutofit fontScale="97500"/>
          </a:bodyPr>
          <a:lstStyle/>
          <a:p>
            <a:pPr algn="ctr">
              <a:lnSpc>
                <a:spcPct val="90000"/>
              </a:lnSpc>
              <a:spcBef>
                <a:spcPct val="0"/>
              </a:spcBef>
              <a:buClr>
                <a:schemeClr val="accent4"/>
              </a:buClr>
            </a:pPr>
            <a:r>
              <a:rPr lang="en-GB" sz="2800" dirty="0" smtClean="0"/>
              <a:t>Research </a:t>
            </a:r>
            <a:r>
              <a:rPr lang="en-GB" sz="2800" dirty="0"/>
              <a:t>Software Engineering Practice</a:t>
            </a:r>
            <a:endParaRPr lang="en-GB" sz="2800" dirty="0">
              <a:solidFill>
                <a:srgbClr val="000000"/>
              </a:solidFill>
              <a:latin typeface="Monotype Corsiva" panose="03010101010201010101" pitchFamily="66" charset="0"/>
              <a:ea typeface="+mj-ea"/>
              <a:cs typeface="+mj-cs"/>
            </a:endParaRPr>
          </a:p>
        </p:txBody>
      </p:sp>
      <p:sp>
        <p:nvSpPr>
          <p:cNvPr id="8" name="Rectangle 2"/>
          <p:cNvSpPr>
            <a:spLocks noGrp="1" noChangeArrowheads="1"/>
          </p:cNvSpPr>
          <p:nvPr>
            <p:ph type="ctrTitle"/>
          </p:nvPr>
        </p:nvSpPr>
        <p:spPr bwMode="auto">
          <a:xfrm>
            <a:off x="1523998" y="2607054"/>
            <a:ext cx="93195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buClrTx/>
            </a:pPr>
            <a:r>
              <a:rPr lang="en-GB" sz="4000" dirty="0"/>
              <a:t>Analysis of the connectivity of hydrides within </a:t>
            </a:r>
            <a:r>
              <a:rPr lang="en-GB" sz="4000" dirty="0" smtClean="0"/>
              <a:t>the microstructure </a:t>
            </a:r>
            <a:r>
              <a:rPr lang="en-GB" sz="4000" dirty="0"/>
              <a:t>of </a:t>
            </a:r>
            <a:r>
              <a:rPr lang="en-GB" sz="4000" dirty="0" err="1"/>
              <a:t>Zr</a:t>
            </a:r>
            <a:r>
              <a:rPr lang="en-GB" sz="4000" dirty="0"/>
              <a:t> </a:t>
            </a:r>
            <a:r>
              <a:rPr lang="en-GB" sz="4000" dirty="0" smtClean="0"/>
              <a:t>alloys</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ubtitle 2"/>
          <p:cNvSpPr txBox="1">
            <a:spLocks/>
          </p:cNvSpPr>
          <p:nvPr/>
        </p:nvSpPr>
        <p:spPr>
          <a:xfrm>
            <a:off x="1699590" y="5921429"/>
            <a:ext cx="9144000" cy="9388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sz="2200" dirty="0" smtClean="0"/>
              <a:t>03/06/2021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113" y="828466"/>
            <a:ext cx="1360630" cy="576000"/>
          </a:xfrm>
          <a:prstGeom prst="rect">
            <a:avLst/>
          </a:prstGeom>
        </p:spPr>
      </p:pic>
      <p:pic>
        <p:nvPicPr>
          <p:cNvPr id="2" name="Picture 1"/>
          <p:cNvPicPr>
            <a:picLocks noChangeAspect="1"/>
          </p:cNvPicPr>
          <p:nvPr/>
        </p:nvPicPr>
        <p:blipFill>
          <a:blip r:embed="rId4"/>
          <a:stretch>
            <a:fillRect/>
          </a:stretch>
        </p:blipFill>
        <p:spPr>
          <a:xfrm>
            <a:off x="301555" y="5748673"/>
            <a:ext cx="1576669" cy="757526"/>
          </a:xfrm>
          <a:prstGeom prst="rect">
            <a:avLst/>
          </a:prstGeom>
        </p:spPr>
      </p:pic>
      <p:sp>
        <p:nvSpPr>
          <p:cNvPr id="9" name="Subtitle 2"/>
          <p:cNvSpPr txBox="1">
            <a:spLocks/>
          </p:cNvSpPr>
          <p:nvPr/>
        </p:nvSpPr>
        <p:spPr>
          <a:xfrm>
            <a:off x="1611793" y="4351480"/>
            <a:ext cx="9144000" cy="448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dirty="0" smtClean="0"/>
              <a:t>Group 2</a:t>
            </a:r>
            <a:endParaRPr lang="en-GB" sz="2200" dirty="0"/>
          </a:p>
        </p:txBody>
      </p:sp>
    </p:spTree>
    <p:extLst>
      <p:ext uri="{BB962C8B-B14F-4D97-AF65-F5344CB8AC3E}">
        <p14:creationId xmlns:p14="http://schemas.microsoft.com/office/powerpoint/2010/main" val="173828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80CE65-EAAD-1648-8581-C7E27FF3348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Lst>
          </a:blip>
          <a:stretch>
            <a:fillRect/>
          </a:stretch>
        </p:blipFill>
        <p:spPr>
          <a:xfrm>
            <a:off x="8070208" y="2446516"/>
            <a:ext cx="3489780" cy="1964967"/>
          </a:xfrm>
          <a:prstGeom prst="rect">
            <a:avLst/>
          </a:prstGeom>
        </p:spPr>
      </p:pic>
      <p:pic>
        <p:nvPicPr>
          <p:cNvPr id="9" name="Picture 8">
            <a:extLst>
              <a:ext uri="{FF2B5EF4-FFF2-40B4-BE49-F238E27FC236}">
                <a16:creationId xmlns:a16="http://schemas.microsoft.com/office/drawing/2014/main" id="{C690CBA9-7221-B841-9324-172D6E27EEBB}"/>
              </a:ext>
            </a:extLst>
          </p:cNvPr>
          <p:cNvPicPr>
            <a:picLocks noChangeAspect="1"/>
          </p:cNvPicPr>
          <p:nvPr/>
        </p:nvPicPr>
        <p:blipFill>
          <a:blip r:embed="rId5"/>
          <a:stretch>
            <a:fillRect/>
          </a:stretch>
        </p:blipFill>
        <p:spPr>
          <a:xfrm>
            <a:off x="4325043" y="2446516"/>
            <a:ext cx="3489780" cy="1964967"/>
          </a:xfrm>
          <a:prstGeom prst="rect">
            <a:avLst/>
          </a:prstGeom>
        </p:spPr>
      </p:pic>
      <p:sp>
        <p:nvSpPr>
          <p:cNvPr id="10" name="Rectangle 9">
            <a:extLst>
              <a:ext uri="{FF2B5EF4-FFF2-40B4-BE49-F238E27FC236}">
                <a16:creationId xmlns:a16="http://schemas.microsoft.com/office/drawing/2014/main" id="{6D8E47FE-75A4-E946-AE6C-0FFE0819B25E}"/>
              </a:ext>
            </a:extLst>
          </p:cNvPr>
          <p:cNvSpPr/>
          <p:nvPr/>
        </p:nvSpPr>
        <p:spPr>
          <a:xfrm>
            <a:off x="4526553" y="1102195"/>
            <a:ext cx="5266028" cy="646331"/>
          </a:xfrm>
          <a:prstGeom prst="rect">
            <a:avLst/>
          </a:prstGeom>
        </p:spPr>
        <p:txBody>
          <a:bodyPr wrap="square">
            <a:spAutoFit/>
          </a:bodyPr>
          <a:lstStyle/>
          <a:p>
            <a:r>
              <a:rPr lang="en-GB" sz="3600" dirty="0"/>
              <a:t>3. </a:t>
            </a:r>
            <a:r>
              <a:rPr lang="en-GB" sz="3600" dirty="0" err="1"/>
              <a:t>Processing.blur</a:t>
            </a:r>
            <a:endParaRPr lang="en-GB" sz="3600" dirty="0"/>
          </a:p>
        </p:txBody>
      </p:sp>
      <p:sp>
        <p:nvSpPr>
          <p:cNvPr id="11" name="Oval 10">
            <a:extLst>
              <a:ext uri="{FF2B5EF4-FFF2-40B4-BE49-F238E27FC236}">
                <a16:creationId xmlns:a16="http://schemas.microsoft.com/office/drawing/2014/main" id="{FA09E36B-E6B7-3849-86F6-4BC6098F96E0}"/>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Folder Search with solid fill">
            <a:extLst>
              <a:ext uri="{FF2B5EF4-FFF2-40B4-BE49-F238E27FC236}">
                <a16:creationId xmlns:a16="http://schemas.microsoft.com/office/drawing/2014/main" id="{0D87B70F-A71E-004B-ABBC-0F4F553D441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383888" y="923416"/>
            <a:ext cx="914400" cy="914400"/>
          </a:xfrm>
          <a:prstGeom prst="rect">
            <a:avLst/>
          </a:prstGeom>
        </p:spPr>
      </p:pic>
      <p:sp>
        <p:nvSpPr>
          <p:cNvPr id="13" name="TextBox 12">
            <a:extLst>
              <a:ext uri="{FF2B5EF4-FFF2-40B4-BE49-F238E27FC236}">
                <a16:creationId xmlns:a16="http://schemas.microsoft.com/office/drawing/2014/main" id="{FE38F528-F8B9-D94F-A7F3-8CDB1F02065E}"/>
              </a:ext>
            </a:extLst>
          </p:cNvPr>
          <p:cNvSpPr txBox="1"/>
          <p:nvPr/>
        </p:nvSpPr>
        <p:spPr>
          <a:xfrm>
            <a:off x="5983448" y="2077184"/>
            <a:ext cx="684803" cy="369332"/>
          </a:xfrm>
          <a:prstGeom prst="rect">
            <a:avLst/>
          </a:prstGeom>
          <a:noFill/>
        </p:spPr>
        <p:txBody>
          <a:bodyPr wrap="none" rtlCol="0">
            <a:spAutoFit/>
          </a:bodyPr>
          <a:lstStyle/>
          <a:p>
            <a:r>
              <a:rPr lang="en-US" dirty="0"/>
              <a:t>Input</a:t>
            </a:r>
          </a:p>
        </p:txBody>
      </p:sp>
      <p:sp>
        <p:nvSpPr>
          <p:cNvPr id="14" name="TextBox 13">
            <a:extLst>
              <a:ext uri="{FF2B5EF4-FFF2-40B4-BE49-F238E27FC236}">
                <a16:creationId xmlns:a16="http://schemas.microsoft.com/office/drawing/2014/main" id="{35429A45-AA91-BC41-A7FD-AA8AA3FC1B37}"/>
              </a:ext>
            </a:extLst>
          </p:cNvPr>
          <p:cNvSpPr txBox="1"/>
          <p:nvPr/>
        </p:nvSpPr>
        <p:spPr>
          <a:xfrm>
            <a:off x="9148749" y="2077184"/>
            <a:ext cx="1331390" cy="369332"/>
          </a:xfrm>
          <a:prstGeom prst="rect">
            <a:avLst/>
          </a:prstGeom>
          <a:noFill/>
        </p:spPr>
        <p:txBody>
          <a:bodyPr wrap="none" rtlCol="0">
            <a:spAutoFit/>
          </a:bodyPr>
          <a:lstStyle/>
          <a:p>
            <a:r>
              <a:rPr lang="en-US" dirty="0"/>
              <a:t>Pass Criteria</a:t>
            </a:r>
          </a:p>
        </p:txBody>
      </p:sp>
      <p:sp>
        <p:nvSpPr>
          <p:cNvPr id="15" name="TextBox 14">
            <a:extLst>
              <a:ext uri="{FF2B5EF4-FFF2-40B4-BE49-F238E27FC236}">
                <a16:creationId xmlns:a16="http://schemas.microsoft.com/office/drawing/2014/main" id="{F27019A0-79A5-324E-A04F-F0E880B8B78D}"/>
              </a:ext>
            </a:extLst>
          </p:cNvPr>
          <p:cNvSpPr txBox="1"/>
          <p:nvPr/>
        </p:nvSpPr>
        <p:spPr>
          <a:xfrm>
            <a:off x="437586" y="2446516"/>
            <a:ext cx="3065364" cy="1477328"/>
          </a:xfrm>
          <a:prstGeom prst="rect">
            <a:avLst/>
          </a:prstGeom>
          <a:noFill/>
        </p:spPr>
        <p:txBody>
          <a:bodyPr wrap="square" rtlCol="0">
            <a:spAutoFit/>
          </a:bodyPr>
          <a:lstStyle/>
          <a:p>
            <a:r>
              <a:rPr lang="en-US" dirty="0"/>
              <a:t>Aim:</a:t>
            </a:r>
          </a:p>
          <a:p>
            <a:endParaRPr lang="en-US" dirty="0"/>
          </a:p>
          <a:p>
            <a:r>
              <a:rPr lang="en-US" dirty="0"/>
              <a:t>Test blurring of an input image when passed through </a:t>
            </a:r>
            <a:r>
              <a:rPr lang="en-US" dirty="0" err="1"/>
              <a:t>Processing.blur</a:t>
            </a:r>
            <a:endParaRPr lang="en-US" dirty="0"/>
          </a:p>
        </p:txBody>
      </p:sp>
    </p:spTree>
    <p:extLst>
      <p:ext uri="{BB962C8B-B14F-4D97-AF65-F5344CB8AC3E}">
        <p14:creationId xmlns:p14="http://schemas.microsoft.com/office/powerpoint/2010/main" val="373152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3. </a:t>
            </a:r>
            <a:r>
              <a:rPr lang="en-GB" sz="3600" dirty="0" err="1"/>
              <a:t>Parameters.hcc</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83888" y="923416"/>
            <a:ext cx="914400" cy="914400"/>
          </a:xfrm>
          <a:prstGeom prst="rect">
            <a:avLst/>
          </a:prstGeom>
        </p:spPr>
      </p:pic>
      <p:sp>
        <p:nvSpPr>
          <p:cNvPr id="11" name="TextBox 10">
            <a:extLst>
              <a:ext uri="{FF2B5EF4-FFF2-40B4-BE49-F238E27FC236}">
                <a16:creationId xmlns:a16="http://schemas.microsoft.com/office/drawing/2014/main" id="{6ECFF5F5-135F-454B-AC15-D6214D1661DF}"/>
              </a:ext>
            </a:extLst>
          </p:cNvPr>
          <p:cNvSpPr txBox="1"/>
          <p:nvPr/>
        </p:nvSpPr>
        <p:spPr>
          <a:xfrm>
            <a:off x="510321" y="2338435"/>
            <a:ext cx="4707805" cy="1200329"/>
          </a:xfrm>
          <a:prstGeom prst="rect">
            <a:avLst/>
          </a:prstGeom>
          <a:noFill/>
        </p:spPr>
        <p:txBody>
          <a:bodyPr wrap="square" rtlCol="0">
            <a:spAutoFit/>
          </a:bodyPr>
          <a:lstStyle/>
          <a:p>
            <a:r>
              <a:rPr lang="en-US" dirty="0"/>
              <a:t>Aim:</a:t>
            </a:r>
          </a:p>
          <a:p>
            <a:endParaRPr lang="en-US" dirty="0"/>
          </a:p>
          <a:p>
            <a:r>
              <a:rPr lang="en-US" dirty="0"/>
              <a:t>Numerical value for radial hydride that matches known examples.</a:t>
            </a:r>
          </a:p>
        </p:txBody>
      </p:sp>
      <p:pic>
        <p:nvPicPr>
          <p:cNvPr id="14" name="Picture 13">
            <a:extLst>
              <a:ext uri="{FF2B5EF4-FFF2-40B4-BE49-F238E27FC236}">
                <a16:creationId xmlns:a16="http://schemas.microsoft.com/office/drawing/2014/main" id="{CF518512-7948-9D40-8E21-9590D95CA907}"/>
              </a:ext>
            </a:extLst>
          </p:cNvPr>
          <p:cNvPicPr>
            <a:picLocks noChangeAspect="1"/>
          </p:cNvPicPr>
          <p:nvPr/>
        </p:nvPicPr>
        <p:blipFill>
          <a:blip r:embed="rId5"/>
          <a:stretch>
            <a:fillRect/>
          </a:stretch>
        </p:blipFill>
        <p:spPr>
          <a:xfrm>
            <a:off x="5616806" y="2788928"/>
            <a:ext cx="3085522" cy="1737344"/>
          </a:xfrm>
          <a:prstGeom prst="rect">
            <a:avLst/>
          </a:prstGeom>
        </p:spPr>
      </p:pic>
      <p:pic>
        <p:nvPicPr>
          <p:cNvPr id="15" name="Picture 14" descr="A picture containing background pattern&#10;&#10;Description automatically generated">
            <a:extLst>
              <a:ext uri="{FF2B5EF4-FFF2-40B4-BE49-F238E27FC236}">
                <a16:creationId xmlns:a16="http://schemas.microsoft.com/office/drawing/2014/main" id="{63630D23-F0A2-7C49-87DF-185DBEC9348D}"/>
              </a:ext>
            </a:extLst>
          </p:cNvPr>
          <p:cNvPicPr>
            <a:picLocks noChangeAspect="1"/>
          </p:cNvPicPr>
          <p:nvPr/>
        </p:nvPicPr>
        <p:blipFill>
          <a:blip r:embed="rId6"/>
          <a:stretch>
            <a:fillRect/>
          </a:stretch>
        </p:blipFill>
        <p:spPr>
          <a:xfrm>
            <a:off x="5616806" y="4688594"/>
            <a:ext cx="3085522" cy="1737344"/>
          </a:xfrm>
          <a:prstGeom prst="rect">
            <a:avLst/>
          </a:prstGeom>
        </p:spPr>
      </p:pic>
      <p:sp>
        <p:nvSpPr>
          <p:cNvPr id="16" name="TextBox 15">
            <a:extLst>
              <a:ext uri="{FF2B5EF4-FFF2-40B4-BE49-F238E27FC236}">
                <a16:creationId xmlns:a16="http://schemas.microsoft.com/office/drawing/2014/main" id="{59C84D97-EC42-FF46-A8A4-D05463AF4399}"/>
              </a:ext>
            </a:extLst>
          </p:cNvPr>
          <p:cNvSpPr txBox="1"/>
          <p:nvPr/>
        </p:nvSpPr>
        <p:spPr>
          <a:xfrm>
            <a:off x="6817165" y="2337082"/>
            <a:ext cx="684803" cy="369332"/>
          </a:xfrm>
          <a:prstGeom prst="rect">
            <a:avLst/>
          </a:prstGeom>
          <a:noFill/>
        </p:spPr>
        <p:txBody>
          <a:bodyPr wrap="none" rtlCol="0">
            <a:spAutoFit/>
          </a:bodyPr>
          <a:lstStyle/>
          <a:p>
            <a:r>
              <a:rPr lang="en-US" dirty="0"/>
              <a:t>Input</a:t>
            </a:r>
          </a:p>
        </p:txBody>
      </p:sp>
      <p:sp>
        <p:nvSpPr>
          <p:cNvPr id="17" name="TextBox 16">
            <a:extLst>
              <a:ext uri="{FF2B5EF4-FFF2-40B4-BE49-F238E27FC236}">
                <a16:creationId xmlns:a16="http://schemas.microsoft.com/office/drawing/2014/main" id="{9615052C-ECB0-AE4B-986D-012C5B7D9D15}"/>
              </a:ext>
            </a:extLst>
          </p:cNvPr>
          <p:cNvSpPr txBox="1"/>
          <p:nvPr/>
        </p:nvSpPr>
        <p:spPr>
          <a:xfrm>
            <a:off x="9982466" y="2337082"/>
            <a:ext cx="1331390" cy="369332"/>
          </a:xfrm>
          <a:prstGeom prst="rect">
            <a:avLst/>
          </a:prstGeom>
          <a:noFill/>
        </p:spPr>
        <p:txBody>
          <a:bodyPr wrap="none" rtlCol="0">
            <a:spAutoFit/>
          </a:bodyPr>
          <a:lstStyle/>
          <a:p>
            <a:r>
              <a:rPr lang="en-US" dirty="0"/>
              <a:t>Pass Criteria</a:t>
            </a:r>
          </a:p>
        </p:txBody>
      </p:sp>
      <p:sp>
        <p:nvSpPr>
          <p:cNvPr id="19" name="TextBox 18">
            <a:extLst>
              <a:ext uri="{FF2B5EF4-FFF2-40B4-BE49-F238E27FC236}">
                <a16:creationId xmlns:a16="http://schemas.microsoft.com/office/drawing/2014/main" id="{ADE79B2C-C280-184D-956F-09708C8D15E4}"/>
              </a:ext>
            </a:extLst>
          </p:cNvPr>
          <p:cNvSpPr txBox="1"/>
          <p:nvPr/>
        </p:nvSpPr>
        <p:spPr>
          <a:xfrm>
            <a:off x="10355451" y="3244334"/>
            <a:ext cx="585417" cy="369332"/>
          </a:xfrm>
          <a:prstGeom prst="rect">
            <a:avLst/>
          </a:prstGeom>
          <a:noFill/>
        </p:spPr>
        <p:txBody>
          <a:bodyPr wrap="none" rtlCol="0">
            <a:spAutoFit/>
          </a:bodyPr>
          <a:lstStyle/>
          <a:p>
            <a:r>
              <a:rPr lang="en-US" dirty="0"/>
              <a:t>== 0</a:t>
            </a:r>
          </a:p>
        </p:txBody>
      </p:sp>
      <p:sp>
        <p:nvSpPr>
          <p:cNvPr id="20" name="TextBox 19">
            <a:extLst>
              <a:ext uri="{FF2B5EF4-FFF2-40B4-BE49-F238E27FC236}">
                <a16:creationId xmlns:a16="http://schemas.microsoft.com/office/drawing/2014/main" id="{354F41F0-8EA7-994D-A462-84A24B9BD1A2}"/>
              </a:ext>
            </a:extLst>
          </p:cNvPr>
          <p:cNvSpPr txBox="1"/>
          <p:nvPr/>
        </p:nvSpPr>
        <p:spPr>
          <a:xfrm>
            <a:off x="10355452" y="5187934"/>
            <a:ext cx="585417" cy="369332"/>
          </a:xfrm>
          <a:prstGeom prst="rect">
            <a:avLst/>
          </a:prstGeom>
          <a:noFill/>
        </p:spPr>
        <p:txBody>
          <a:bodyPr wrap="none" rtlCol="0">
            <a:spAutoFit/>
          </a:bodyPr>
          <a:lstStyle/>
          <a:p>
            <a:r>
              <a:rPr lang="en-US" dirty="0"/>
              <a:t>== 1</a:t>
            </a:r>
          </a:p>
        </p:txBody>
      </p:sp>
    </p:spTree>
    <p:extLst>
      <p:ext uri="{BB962C8B-B14F-4D97-AF65-F5344CB8AC3E}">
        <p14:creationId xmlns:p14="http://schemas.microsoft.com/office/powerpoint/2010/main" val="230396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10"/>
          <a:stretch/>
        </p:blipFill>
        <p:spPr>
          <a:xfrm>
            <a:off x="4777541" y="2532005"/>
            <a:ext cx="6979143" cy="3426033"/>
          </a:xfrm>
          <a:prstGeom prst="rect">
            <a:avLst/>
          </a:prstGeom>
        </p:spPr>
      </p:pic>
      <p:grpSp>
        <p:nvGrpSpPr>
          <p:cNvPr id="14" name="Group 13"/>
          <p:cNvGrpSpPr/>
          <p:nvPr/>
        </p:nvGrpSpPr>
        <p:grpSpPr>
          <a:xfrm>
            <a:off x="465775" y="2215965"/>
            <a:ext cx="3892254" cy="4058111"/>
            <a:chOff x="229573" y="2464067"/>
            <a:chExt cx="3472741" cy="3436224"/>
          </a:xfrm>
        </p:grpSpPr>
        <p:sp>
          <p:nvSpPr>
            <p:cNvPr id="13" name="Rectangle 12"/>
            <p:cNvSpPr/>
            <p:nvPr/>
          </p:nvSpPr>
          <p:spPr>
            <a:xfrm>
              <a:off x="229573" y="2464067"/>
              <a:ext cx="3472741" cy="3436224"/>
            </a:xfrm>
            <a:prstGeom prst="rect">
              <a:avLst/>
            </a:prstGeom>
            <a:solidFill>
              <a:schemeClr val="accent4">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391357" y="2576589"/>
              <a:ext cx="3166582" cy="3147676"/>
              <a:chOff x="285479" y="2027159"/>
              <a:chExt cx="3166582" cy="3147676"/>
            </a:xfrm>
            <a:noFill/>
          </p:grpSpPr>
          <p:pic>
            <p:nvPicPr>
              <p:cNvPr id="9" name="Picture 8"/>
              <p:cNvPicPr>
                <a:picLocks noChangeAspect="1"/>
              </p:cNvPicPr>
              <p:nvPr/>
            </p:nvPicPr>
            <p:blipFill rotWithShape="1">
              <a:blip r:embed="rId4"/>
              <a:srcRect r="68536" b="52"/>
              <a:stretch/>
            </p:blipFill>
            <p:spPr>
              <a:xfrm>
                <a:off x="285479" y="3920709"/>
                <a:ext cx="1099849" cy="274506"/>
              </a:xfrm>
              <a:prstGeom prst="rect">
                <a:avLst/>
              </a:prstGeom>
              <a:grpFill/>
            </p:spPr>
          </p:pic>
          <p:pic>
            <p:nvPicPr>
              <p:cNvPr id="7" name="Picture 6"/>
              <p:cNvPicPr>
                <a:picLocks noChangeAspect="1"/>
              </p:cNvPicPr>
              <p:nvPr/>
            </p:nvPicPr>
            <p:blipFill>
              <a:blip r:embed="rId5"/>
              <a:stretch>
                <a:fillRect/>
              </a:stretch>
            </p:blipFill>
            <p:spPr>
              <a:xfrm>
                <a:off x="285479" y="4257487"/>
                <a:ext cx="2008823" cy="917348"/>
              </a:xfrm>
              <a:prstGeom prst="rect">
                <a:avLst/>
              </a:prstGeom>
              <a:grpFill/>
            </p:spPr>
          </p:pic>
          <p:pic>
            <p:nvPicPr>
              <p:cNvPr id="5" name="Picture 4"/>
              <p:cNvPicPr>
                <a:picLocks noChangeAspect="1"/>
              </p:cNvPicPr>
              <p:nvPr/>
            </p:nvPicPr>
            <p:blipFill>
              <a:blip r:embed="rId6"/>
              <a:stretch>
                <a:fillRect/>
              </a:stretch>
            </p:blipFill>
            <p:spPr>
              <a:xfrm>
                <a:off x="285479" y="2053184"/>
                <a:ext cx="1532313" cy="1692252"/>
              </a:xfrm>
              <a:prstGeom prst="rect">
                <a:avLst/>
              </a:prstGeom>
              <a:grpFill/>
            </p:spPr>
          </p:pic>
          <p:pic>
            <p:nvPicPr>
              <p:cNvPr id="10" name="Picture 9"/>
              <p:cNvPicPr>
                <a:picLocks noChangeAspect="1"/>
              </p:cNvPicPr>
              <p:nvPr/>
            </p:nvPicPr>
            <p:blipFill>
              <a:blip r:embed="rId7"/>
              <a:stretch>
                <a:fillRect/>
              </a:stretch>
            </p:blipFill>
            <p:spPr>
              <a:xfrm>
                <a:off x="2393744" y="2027159"/>
                <a:ext cx="1058317" cy="2321122"/>
              </a:xfrm>
              <a:prstGeom prst="rect">
                <a:avLst/>
              </a:prstGeom>
              <a:grpFill/>
            </p:spPr>
          </p:pic>
        </p:grpSp>
      </p:grpSp>
      <p:pic>
        <p:nvPicPr>
          <p:cNvPr id="24" name="Picture 23"/>
          <p:cNvPicPr>
            <a:picLocks noChangeAspect="1"/>
          </p:cNvPicPr>
          <p:nvPr/>
        </p:nvPicPr>
        <p:blipFill>
          <a:blip r:embed="rId8"/>
          <a:stretch>
            <a:fillRect/>
          </a:stretch>
        </p:blipFill>
        <p:spPr>
          <a:xfrm>
            <a:off x="10662091" y="900235"/>
            <a:ext cx="1337440" cy="626633"/>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sp>
        <p:nvSpPr>
          <p:cNvPr id="21" name="Rectangle 20"/>
          <p:cNvSpPr/>
          <p:nvPr/>
        </p:nvSpPr>
        <p:spPr>
          <a:xfrm>
            <a:off x="4757951" y="2849079"/>
            <a:ext cx="1250320" cy="1819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urved Up Arrow 2"/>
          <p:cNvSpPr/>
          <p:nvPr/>
        </p:nvSpPr>
        <p:spPr>
          <a:xfrm rot="19006499" flipH="1">
            <a:off x="3858252" y="5340142"/>
            <a:ext cx="1479310" cy="50305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70321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19001" t="13549" r="44978" b="31993"/>
          <a:stretch/>
        </p:blipFill>
        <p:spPr>
          <a:xfrm>
            <a:off x="340497" y="2124792"/>
            <a:ext cx="5245810" cy="3808646"/>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pic>
        <p:nvPicPr>
          <p:cNvPr id="2" name="Picture 1"/>
          <p:cNvPicPr>
            <a:picLocks noChangeAspect="1"/>
          </p:cNvPicPr>
          <p:nvPr/>
        </p:nvPicPr>
        <p:blipFill rotWithShape="1">
          <a:blip r:embed="rId4"/>
          <a:srcRect l="46990"/>
          <a:stretch/>
        </p:blipFill>
        <p:spPr>
          <a:xfrm>
            <a:off x="6238240" y="1875178"/>
            <a:ext cx="5188749" cy="4307873"/>
          </a:xfrm>
          <a:prstGeom prst="rect">
            <a:avLst/>
          </a:prstGeom>
        </p:spPr>
      </p:pic>
      <p:cxnSp>
        <p:nvCxnSpPr>
          <p:cNvPr id="5" name="Straight Arrow Connector 4"/>
          <p:cNvCxnSpPr/>
          <p:nvPr/>
        </p:nvCxnSpPr>
        <p:spPr>
          <a:xfrm flipV="1">
            <a:off x="2992719" y="4659962"/>
            <a:ext cx="3132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03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08589" y="2086684"/>
            <a:ext cx="5075694" cy="3537605"/>
          </a:xfrm>
          <a:prstGeom prst="rect">
            <a:avLst/>
          </a:prstGeom>
        </p:spPr>
      </p:pic>
      <p:pic>
        <p:nvPicPr>
          <p:cNvPr id="11" name="Picture 10"/>
          <p:cNvPicPr>
            <a:picLocks noChangeAspect="1"/>
          </p:cNvPicPr>
          <p:nvPr/>
        </p:nvPicPr>
        <p:blipFill>
          <a:blip r:embed="rId4"/>
          <a:stretch>
            <a:fillRect/>
          </a:stretch>
        </p:blipFill>
        <p:spPr>
          <a:xfrm>
            <a:off x="3535242" y="1861753"/>
            <a:ext cx="6692123" cy="4260451"/>
          </a:xfrm>
          <a:prstGeom prst="rect">
            <a:avLst/>
          </a:prstGeom>
          <a:ln>
            <a:solidFill>
              <a:srgbClr val="FF0000"/>
            </a:solidFill>
          </a:ln>
          <a:effectLst>
            <a:outerShdw blurRad="292100" dist="139700" dir="2700000" algn="tl" rotWithShape="0">
              <a:srgbClr val="333333">
                <a:alpha val="65000"/>
              </a:srgbClr>
            </a:outerShdw>
          </a:effectLst>
        </p:spPr>
      </p:pic>
      <p:sp>
        <p:nvSpPr>
          <p:cNvPr id="23" name="Rectangle 22"/>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cxnSp>
        <p:nvCxnSpPr>
          <p:cNvPr id="19" name="Straight Arrow Connector 18"/>
          <p:cNvCxnSpPr/>
          <p:nvPr/>
        </p:nvCxnSpPr>
        <p:spPr>
          <a:xfrm>
            <a:off x="544594" y="3227238"/>
            <a:ext cx="505967" cy="5116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218247" y="3799683"/>
            <a:ext cx="611598" cy="2433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urved Down Arrow 23"/>
          <p:cNvSpPr/>
          <p:nvPr/>
        </p:nvSpPr>
        <p:spPr>
          <a:xfrm>
            <a:off x="1972494" y="3342180"/>
            <a:ext cx="2184004" cy="604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53095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b="33049"/>
          <a:stretch/>
        </p:blipFill>
        <p:spPr>
          <a:xfrm>
            <a:off x="6982300" y="2164192"/>
            <a:ext cx="2244634" cy="4022353"/>
          </a:xfrm>
          <a:prstGeom prst="rect">
            <a:avLst/>
          </a:prstGeom>
          <a:ln>
            <a:solidFill>
              <a:srgbClr val="FF0000"/>
            </a:solidFill>
          </a:ln>
          <a:effectLst>
            <a:outerShdw blurRad="292100" dist="139700" dir="2700000" algn="tl" rotWithShape="0">
              <a:srgbClr val="333333">
                <a:alpha val="65000"/>
              </a:srgbClr>
            </a:outerShdw>
          </a:effectLst>
        </p:spPr>
      </p:pic>
      <p:sp>
        <p:nvSpPr>
          <p:cNvPr id="23" name="Rectangle 22"/>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grpSp>
        <p:nvGrpSpPr>
          <p:cNvPr id="15" name="Group 14"/>
          <p:cNvGrpSpPr/>
          <p:nvPr/>
        </p:nvGrpSpPr>
        <p:grpSpPr>
          <a:xfrm>
            <a:off x="1524001" y="1728592"/>
            <a:ext cx="4474648" cy="4539495"/>
            <a:chOff x="5357191" y="1536854"/>
            <a:chExt cx="3912893" cy="4125036"/>
          </a:xfrm>
        </p:grpSpPr>
        <p:pic>
          <p:nvPicPr>
            <p:cNvPr id="4" name="Picture 3"/>
            <p:cNvPicPr>
              <a:picLocks noChangeAspect="1"/>
            </p:cNvPicPr>
            <p:nvPr/>
          </p:nvPicPr>
          <p:blipFill rotWithShape="1">
            <a:blip r:embed="rId4"/>
            <a:srcRect l="54920"/>
            <a:stretch/>
          </p:blipFill>
          <p:spPr>
            <a:xfrm>
              <a:off x="5357191" y="1842371"/>
              <a:ext cx="3912893" cy="3819519"/>
            </a:xfrm>
            <a:prstGeom prst="rect">
              <a:avLst/>
            </a:prstGeom>
          </p:spPr>
        </p:pic>
        <p:sp>
          <p:nvSpPr>
            <p:cNvPr id="20" name="Rectangle 19"/>
            <p:cNvSpPr/>
            <p:nvPr/>
          </p:nvSpPr>
          <p:spPr>
            <a:xfrm>
              <a:off x="8321964" y="1776054"/>
              <a:ext cx="611598" cy="3140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a:off x="7549147" y="1536854"/>
              <a:ext cx="640085" cy="1526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urved Down Arrow 12"/>
          <p:cNvSpPr/>
          <p:nvPr/>
        </p:nvSpPr>
        <p:spPr>
          <a:xfrm>
            <a:off x="5237840" y="3144710"/>
            <a:ext cx="1997847" cy="6048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097390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291" y="2215712"/>
            <a:ext cx="9144000" cy="2387600"/>
          </a:xfrm>
        </p:spPr>
        <p:txBody>
          <a:bodyPr/>
          <a:lstStyle/>
          <a:p>
            <a:r>
              <a:rPr lang="en-GB" dirty="0" smtClean="0"/>
              <a:t>Thank you</a:t>
            </a:r>
            <a:endParaRPr lang="en-GB" dirty="0"/>
          </a:p>
        </p:txBody>
      </p:sp>
    </p:spTree>
    <p:extLst>
      <p:ext uri="{BB962C8B-B14F-4D97-AF65-F5344CB8AC3E}">
        <p14:creationId xmlns:p14="http://schemas.microsoft.com/office/powerpoint/2010/main" val="27829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860255" y="965102"/>
            <a:ext cx="1851212" cy="707886"/>
          </a:xfrm>
          <a:prstGeom prst="rect">
            <a:avLst/>
          </a:prstGeom>
        </p:spPr>
        <p:txBody>
          <a:bodyPr wrap="none">
            <a:spAutoFit/>
          </a:bodyPr>
          <a:lstStyle/>
          <a:p>
            <a:r>
              <a:rPr lang="en-GB" sz="4000" dirty="0" smtClean="0"/>
              <a:t>Content</a:t>
            </a:r>
            <a:endParaRPr lang="en-GB" sz="4000" dirty="0"/>
          </a:p>
        </p:txBody>
      </p:sp>
      <p:sp>
        <p:nvSpPr>
          <p:cNvPr id="2" name="TextBox 1"/>
          <p:cNvSpPr txBox="1"/>
          <p:nvPr/>
        </p:nvSpPr>
        <p:spPr>
          <a:xfrm>
            <a:off x="2429844" y="2107932"/>
            <a:ext cx="5324086" cy="526297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GB" sz="2800" dirty="0"/>
              <a:t>Utilisation of git </a:t>
            </a:r>
            <a:r>
              <a:rPr lang="en-GB" sz="2800" dirty="0" smtClean="0"/>
              <a:t>repository </a:t>
            </a:r>
          </a:p>
          <a:p>
            <a:pPr marL="285750" indent="-285750">
              <a:lnSpc>
                <a:spcPct val="150000"/>
              </a:lnSpc>
              <a:buFont typeface="Wingdings" panose="05000000000000000000" pitchFamily="2" charset="2"/>
              <a:buChar char="Ø"/>
            </a:pPr>
            <a:r>
              <a:rPr lang="en-GB" sz="2800" dirty="0" smtClean="0"/>
              <a:t> Image processing in Python</a:t>
            </a:r>
          </a:p>
          <a:p>
            <a:pPr marL="285750" indent="-285750">
              <a:lnSpc>
                <a:spcPct val="150000"/>
              </a:lnSpc>
              <a:buFont typeface="Wingdings" panose="05000000000000000000" pitchFamily="2" charset="2"/>
              <a:buChar char="Ø"/>
            </a:pPr>
            <a:r>
              <a:rPr lang="en-GB" sz="2800" dirty="0" smtClean="0"/>
              <a:t> Determining connectivity</a:t>
            </a:r>
          </a:p>
          <a:p>
            <a:pPr marL="285750" indent="-285750">
              <a:lnSpc>
                <a:spcPct val="150000"/>
              </a:lnSpc>
              <a:buFont typeface="Wingdings" panose="05000000000000000000" pitchFamily="2" charset="2"/>
              <a:buChar char="Ø"/>
            </a:pPr>
            <a:r>
              <a:rPr lang="en-GB" sz="2800" dirty="0" smtClean="0"/>
              <a:t> Creation of functions in the code</a:t>
            </a:r>
          </a:p>
          <a:p>
            <a:pPr marL="285750" indent="-285750">
              <a:lnSpc>
                <a:spcPct val="150000"/>
              </a:lnSpc>
              <a:buFont typeface="Wingdings" panose="05000000000000000000" pitchFamily="2" charset="2"/>
              <a:buChar char="Ø"/>
            </a:pPr>
            <a:r>
              <a:rPr lang="en-GB" sz="2800" dirty="0" smtClean="0"/>
              <a:t> Testing </a:t>
            </a:r>
            <a:r>
              <a:rPr lang="en-GB" sz="2800" dirty="0"/>
              <a:t>of the </a:t>
            </a:r>
            <a:r>
              <a:rPr lang="en-GB" sz="2800" dirty="0" smtClean="0"/>
              <a:t>code</a:t>
            </a:r>
          </a:p>
          <a:p>
            <a:pPr marL="285750" indent="-285750">
              <a:lnSpc>
                <a:spcPct val="150000"/>
              </a:lnSpc>
              <a:buFont typeface="Wingdings" panose="05000000000000000000" pitchFamily="2" charset="2"/>
              <a:buChar char="Ø"/>
            </a:pPr>
            <a:r>
              <a:rPr lang="en-GB" sz="2800" dirty="0" smtClean="0"/>
              <a:t> Written </a:t>
            </a:r>
            <a:r>
              <a:rPr lang="en-GB" sz="2800" dirty="0"/>
              <a:t>report</a:t>
            </a:r>
          </a:p>
          <a:p>
            <a:pPr marL="285750" indent="-285750">
              <a:buFont typeface="Wingdings" panose="05000000000000000000" pitchFamily="2" charset="2"/>
              <a:buChar char="Ø"/>
            </a:pPr>
            <a:endParaRPr lang="en-GB" sz="2800" dirty="0"/>
          </a:p>
          <a:p>
            <a:pPr marL="285750" indent="-285750">
              <a:buFont typeface="Wingdings" panose="05000000000000000000" pitchFamily="2" charset="2"/>
              <a:buChar char="Ø"/>
            </a:pPr>
            <a:endParaRPr lang="en-GB" sz="2800" dirty="0" smtClean="0"/>
          </a:p>
          <a:p>
            <a:pPr marL="285750" indent="-285750">
              <a:buFont typeface="Wingdings" panose="05000000000000000000" pitchFamily="2" charset="2"/>
              <a:buChar char="Ø"/>
            </a:pPr>
            <a:endParaRPr lang="en-GB" sz="2800" dirty="0"/>
          </a:p>
        </p:txBody>
      </p:sp>
    </p:spTree>
    <p:extLst>
      <p:ext uri="{BB962C8B-B14F-4D97-AF65-F5344CB8AC3E}">
        <p14:creationId xmlns:p14="http://schemas.microsoft.com/office/powerpoint/2010/main" val="3270321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28089" y="941603"/>
            <a:ext cx="8917826" cy="707886"/>
          </a:xfrm>
          <a:prstGeom prst="rect">
            <a:avLst/>
          </a:prstGeom>
        </p:spPr>
        <p:txBody>
          <a:bodyPr wrap="none">
            <a:spAutoFit/>
          </a:bodyPr>
          <a:lstStyle/>
          <a:p>
            <a:r>
              <a:rPr lang="et-EE" sz="4000" dirty="0" smtClean="0"/>
              <a:t>Image processing - Gaussian thresholding</a:t>
            </a:r>
            <a:endParaRPr lang="en-GB"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71" y="3302748"/>
            <a:ext cx="10259857" cy="2048161"/>
          </a:xfrm>
          <a:prstGeom prst="rect">
            <a:avLst/>
          </a:prstGeom>
        </p:spPr>
      </p:pic>
      <p:sp>
        <p:nvSpPr>
          <p:cNvPr id="4" name="TextBox 3"/>
          <p:cNvSpPr txBox="1"/>
          <p:nvPr/>
        </p:nvSpPr>
        <p:spPr>
          <a:xfrm>
            <a:off x="966071" y="2060620"/>
            <a:ext cx="7126310" cy="830997"/>
          </a:xfrm>
          <a:prstGeom prst="rect">
            <a:avLst/>
          </a:prstGeom>
          <a:noFill/>
        </p:spPr>
        <p:txBody>
          <a:bodyPr wrap="none" rtlCol="0">
            <a:spAutoFit/>
          </a:bodyPr>
          <a:lstStyle/>
          <a:p>
            <a:pPr marL="342900" indent="-342900">
              <a:buFont typeface="Arial" panose="020B0604020202020204" pitchFamily="34" charset="0"/>
              <a:buChar char="•"/>
            </a:pPr>
            <a:r>
              <a:rPr lang="et-EE" sz="2400" dirty="0" smtClean="0"/>
              <a:t>Adaptive Gaussian thresholding - poor results</a:t>
            </a:r>
          </a:p>
          <a:p>
            <a:pPr marL="342900" indent="-342900">
              <a:buFont typeface="Arial" panose="020B0604020202020204" pitchFamily="34" charset="0"/>
              <a:buChar char="•"/>
            </a:pPr>
            <a:r>
              <a:rPr lang="et-EE" sz="2400" dirty="0" smtClean="0"/>
              <a:t>Noise removal necessary, but results are inconsistent </a:t>
            </a:r>
            <a:endParaRPr lang="et-EE" sz="2400" dirty="0"/>
          </a:p>
        </p:txBody>
      </p:sp>
    </p:spTree>
    <p:extLst>
      <p:ext uri="{BB962C8B-B14F-4D97-AF65-F5344CB8AC3E}">
        <p14:creationId xmlns:p14="http://schemas.microsoft.com/office/powerpoint/2010/main" val="1919911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3" name="Picture 2"/>
          <p:cNvPicPr>
            <a:picLocks noChangeAspect="1"/>
          </p:cNvPicPr>
          <p:nvPr/>
        </p:nvPicPr>
        <p:blipFill>
          <a:blip r:embed="rId3"/>
          <a:stretch>
            <a:fillRect/>
          </a:stretch>
        </p:blipFill>
        <p:spPr>
          <a:xfrm>
            <a:off x="848979" y="2244936"/>
            <a:ext cx="4299149" cy="4358942"/>
          </a:xfrm>
          <a:prstGeom prst="rect">
            <a:avLst/>
          </a:prstGeom>
        </p:spPr>
      </p:pic>
      <p:pic>
        <p:nvPicPr>
          <p:cNvPr id="8" name="Picture 7"/>
          <p:cNvPicPr>
            <a:picLocks noChangeAspect="1"/>
          </p:cNvPicPr>
          <p:nvPr/>
        </p:nvPicPr>
        <p:blipFill>
          <a:blip r:embed="rId4"/>
          <a:stretch>
            <a:fillRect/>
          </a:stretch>
        </p:blipFill>
        <p:spPr>
          <a:xfrm>
            <a:off x="848979" y="1897462"/>
            <a:ext cx="4299149" cy="347474"/>
          </a:xfrm>
          <a:prstGeom prst="rect">
            <a:avLst/>
          </a:prstGeom>
        </p:spPr>
      </p:pic>
      <p:sp>
        <p:nvSpPr>
          <p:cNvPr id="14" name="Rectangle 13"/>
          <p:cNvSpPr/>
          <p:nvPr/>
        </p:nvSpPr>
        <p:spPr>
          <a:xfrm>
            <a:off x="5148128" y="1990226"/>
            <a:ext cx="556823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Structure of the demo notebook</a:t>
            </a:r>
            <a:endParaRPr lang="en-US" sz="2400" dirty="0">
              <a:ln w="0"/>
              <a:effectLst>
                <a:outerShdw blurRad="38100" dist="19050" dir="2700000" algn="tl" rotWithShape="0">
                  <a:schemeClr val="dk1">
                    <a:alpha val="40000"/>
                  </a:schemeClr>
                </a:outerShdw>
              </a:effectLst>
            </a:endParaRPr>
          </a:p>
        </p:txBody>
      </p:sp>
      <p:sp>
        <p:nvSpPr>
          <p:cNvPr id="4" name="Rectangle 3"/>
          <p:cNvSpPr/>
          <p:nvPr/>
        </p:nvSpPr>
        <p:spPr>
          <a:xfrm>
            <a:off x="6737684" y="2910660"/>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Import packages</a:t>
            </a:r>
            <a:endParaRPr lang="en-GB" sz="2000" dirty="0">
              <a:solidFill>
                <a:schemeClr val="accent2">
                  <a:lumMod val="50000"/>
                </a:schemeClr>
              </a:solidFill>
            </a:endParaRPr>
          </a:p>
        </p:txBody>
      </p:sp>
      <p:sp>
        <p:nvSpPr>
          <p:cNvPr id="12" name="Rectangle 11"/>
          <p:cNvSpPr/>
          <p:nvPr/>
        </p:nvSpPr>
        <p:spPr>
          <a:xfrm>
            <a:off x="6737684" y="3644129"/>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Import images</a:t>
            </a:r>
            <a:endParaRPr lang="en-GB" sz="2000" dirty="0">
              <a:solidFill>
                <a:schemeClr val="accent2">
                  <a:lumMod val="50000"/>
                </a:schemeClr>
              </a:solidFill>
            </a:endParaRPr>
          </a:p>
        </p:txBody>
      </p:sp>
      <p:sp>
        <p:nvSpPr>
          <p:cNvPr id="13" name="Rectangle 12"/>
          <p:cNvSpPr/>
          <p:nvPr/>
        </p:nvSpPr>
        <p:spPr>
          <a:xfrm>
            <a:off x="6737684" y="4313764"/>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Image processing</a:t>
            </a:r>
            <a:endParaRPr lang="en-GB" sz="2000" dirty="0">
              <a:solidFill>
                <a:schemeClr val="accent2">
                  <a:lumMod val="50000"/>
                </a:schemeClr>
              </a:solidFill>
            </a:endParaRPr>
          </a:p>
        </p:txBody>
      </p:sp>
      <p:sp>
        <p:nvSpPr>
          <p:cNvPr id="16" name="Rectangle 15"/>
          <p:cNvSpPr/>
          <p:nvPr/>
        </p:nvSpPr>
        <p:spPr>
          <a:xfrm>
            <a:off x="6737684" y="4983399"/>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Thresholding</a:t>
            </a:r>
            <a:endParaRPr lang="en-GB" sz="2000" dirty="0">
              <a:solidFill>
                <a:schemeClr val="accent2">
                  <a:lumMod val="50000"/>
                </a:schemeClr>
              </a:solidFill>
            </a:endParaRPr>
          </a:p>
        </p:txBody>
      </p:sp>
      <p:sp>
        <p:nvSpPr>
          <p:cNvPr id="17" name="Rectangle 16"/>
          <p:cNvSpPr/>
          <p:nvPr/>
        </p:nvSpPr>
        <p:spPr>
          <a:xfrm>
            <a:off x="6737684" y="5653362"/>
            <a:ext cx="4249820" cy="43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accent2">
                    <a:lumMod val="50000"/>
                  </a:schemeClr>
                </a:solidFill>
              </a:rPr>
              <a:t>Connectivity</a:t>
            </a:r>
            <a:endParaRPr lang="en-GB" sz="2000" dirty="0">
              <a:solidFill>
                <a:schemeClr val="accent2">
                  <a:lumMod val="50000"/>
                </a:schemeClr>
              </a:solidFill>
            </a:endParaRPr>
          </a:p>
        </p:txBody>
      </p:sp>
      <p:cxnSp>
        <p:nvCxnSpPr>
          <p:cNvPr id="6" name="Straight Connector 5"/>
          <p:cNvCxnSpPr/>
          <p:nvPr/>
        </p:nvCxnSpPr>
        <p:spPr>
          <a:xfrm>
            <a:off x="6167333" y="2690310"/>
            <a:ext cx="0" cy="316800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6167333" y="3104240"/>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flipV="1">
            <a:off x="6171309" y="3847923"/>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6167333" y="4539346"/>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6172135" y="5207385"/>
            <a:ext cx="576000"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flipV="1">
            <a:off x="6161663" y="5869362"/>
            <a:ext cx="576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0904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663470" y="2183482"/>
            <a:ext cx="5440997" cy="3908845"/>
          </a:xfrm>
          <a:prstGeom prst="rect">
            <a:avLst/>
          </a:prstGeom>
        </p:spPr>
      </p:pic>
      <p:sp>
        <p:nvSpPr>
          <p:cNvPr id="18" name="Rectangle 17"/>
          <p:cNvSpPr/>
          <p:nvPr/>
        </p:nvSpPr>
        <p:spPr>
          <a:xfrm>
            <a:off x="97671" y="2404533"/>
            <a:ext cx="1023861" cy="17695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2" name="Picture 1"/>
          <p:cNvPicPr>
            <a:picLocks noChangeAspect="1"/>
          </p:cNvPicPr>
          <p:nvPr/>
        </p:nvPicPr>
        <p:blipFill>
          <a:blip r:embed="rId4"/>
          <a:stretch>
            <a:fillRect/>
          </a:stretch>
        </p:blipFill>
        <p:spPr>
          <a:xfrm>
            <a:off x="6167333" y="2183483"/>
            <a:ext cx="5704992" cy="3773681"/>
          </a:xfrm>
          <a:prstGeom prst="rect">
            <a:avLst/>
          </a:prstGeom>
        </p:spPr>
      </p:pic>
      <p:cxnSp>
        <p:nvCxnSpPr>
          <p:cNvPr id="8" name="Straight Arrow Connector 7"/>
          <p:cNvCxnSpPr/>
          <p:nvPr/>
        </p:nvCxnSpPr>
        <p:spPr>
          <a:xfrm flipV="1">
            <a:off x="4339898" y="3331851"/>
            <a:ext cx="1692000"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766559" y="3245213"/>
            <a:ext cx="2556000" cy="1925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p:cNvGrpSpPr/>
          <p:nvPr/>
        </p:nvGrpSpPr>
        <p:grpSpPr>
          <a:xfrm>
            <a:off x="97671" y="2470835"/>
            <a:ext cx="1019930" cy="307777"/>
            <a:chOff x="-1295097" y="2421771"/>
            <a:chExt cx="1019930" cy="307777"/>
          </a:xfrm>
        </p:grpSpPr>
        <p:sp>
          <p:nvSpPr>
            <p:cNvPr id="5" name="TextBox 4"/>
            <p:cNvSpPr txBox="1"/>
            <p:nvPr/>
          </p:nvSpPr>
          <p:spPr>
            <a:xfrm>
              <a:off x="-1295097" y="2421771"/>
              <a:ext cx="1019930" cy="307777"/>
            </a:xfrm>
            <a:prstGeom prst="rect">
              <a:avLst/>
            </a:prstGeom>
            <a:solidFill>
              <a:schemeClr val="accent1">
                <a:lumMod val="40000"/>
                <a:lumOff val="60000"/>
              </a:schemeClr>
            </a:solidFill>
          </p:spPr>
          <p:txBody>
            <a:bodyPr wrap="square" rtlCol="0">
              <a:spAutoFit/>
            </a:bodyPr>
            <a:lstStyle/>
            <a:p>
              <a:r>
                <a:rPr lang="en-GB" sz="1400" dirty="0"/>
                <a:t>D</a:t>
              </a:r>
              <a:r>
                <a:rPr lang="en-GB" sz="1400" dirty="0" smtClean="0"/>
                <a:t>escription</a:t>
              </a:r>
              <a:endParaRPr lang="en-GB" sz="1400" dirty="0"/>
            </a:p>
          </p:txBody>
        </p:sp>
        <p:sp>
          <p:nvSpPr>
            <p:cNvPr id="4" name="Left Bracket 3"/>
            <p:cNvSpPr/>
            <p:nvPr/>
          </p:nvSpPr>
          <p:spPr>
            <a:xfrm>
              <a:off x="-352637" y="2512844"/>
              <a:ext cx="45719" cy="147701"/>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97671" y="2830191"/>
            <a:ext cx="1019930" cy="523224"/>
            <a:chOff x="-1295097" y="2421771"/>
            <a:chExt cx="1019930" cy="257526"/>
          </a:xfrm>
        </p:grpSpPr>
        <p:sp>
          <p:nvSpPr>
            <p:cNvPr id="12" name="TextBox 11"/>
            <p:cNvSpPr txBox="1"/>
            <p:nvPr/>
          </p:nvSpPr>
          <p:spPr>
            <a:xfrm>
              <a:off x="-1295097" y="2421771"/>
              <a:ext cx="1019930" cy="257526"/>
            </a:xfrm>
            <a:prstGeom prst="rect">
              <a:avLst/>
            </a:prstGeom>
            <a:solidFill>
              <a:schemeClr val="accent1">
                <a:lumMod val="40000"/>
                <a:lumOff val="60000"/>
              </a:schemeClr>
            </a:solidFill>
          </p:spPr>
          <p:txBody>
            <a:bodyPr wrap="square" rtlCol="0">
              <a:spAutoFit/>
            </a:bodyPr>
            <a:lstStyle/>
            <a:p>
              <a:r>
                <a:rPr lang="en-GB" sz="1400" dirty="0" smtClean="0"/>
                <a:t>Calling the function</a:t>
              </a:r>
              <a:endParaRPr lang="en-GB" sz="1400" dirty="0"/>
            </a:p>
          </p:txBody>
        </p:sp>
        <p:sp>
          <p:nvSpPr>
            <p:cNvPr id="13" name="Left Bracket 12"/>
            <p:cNvSpPr/>
            <p:nvPr/>
          </p:nvSpPr>
          <p:spPr>
            <a:xfrm>
              <a:off x="-352637" y="2430334"/>
              <a:ext cx="45719" cy="248064"/>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4" name="Group 13"/>
          <p:cNvGrpSpPr/>
          <p:nvPr/>
        </p:nvGrpSpPr>
        <p:grpSpPr>
          <a:xfrm>
            <a:off x="101602" y="3481233"/>
            <a:ext cx="1019930" cy="566886"/>
            <a:chOff x="-1295097" y="2421771"/>
            <a:chExt cx="1019930" cy="257526"/>
          </a:xfrm>
        </p:grpSpPr>
        <p:sp>
          <p:nvSpPr>
            <p:cNvPr id="15" name="TextBox 14"/>
            <p:cNvSpPr txBox="1"/>
            <p:nvPr/>
          </p:nvSpPr>
          <p:spPr>
            <a:xfrm>
              <a:off x="-1295097" y="2421771"/>
              <a:ext cx="1019930" cy="257526"/>
            </a:xfrm>
            <a:prstGeom prst="rect">
              <a:avLst/>
            </a:prstGeom>
            <a:solidFill>
              <a:schemeClr val="accent1">
                <a:lumMod val="40000"/>
                <a:lumOff val="60000"/>
              </a:schemeClr>
            </a:solidFill>
          </p:spPr>
          <p:txBody>
            <a:bodyPr wrap="square" rtlCol="0">
              <a:spAutoFit/>
            </a:bodyPr>
            <a:lstStyle/>
            <a:p>
              <a:r>
                <a:rPr lang="en-GB" sz="1400" dirty="0" smtClean="0"/>
                <a:t>Plotting the result</a:t>
              </a:r>
              <a:endParaRPr lang="en-GB" sz="1400" dirty="0"/>
            </a:p>
          </p:txBody>
        </p:sp>
        <p:sp>
          <p:nvSpPr>
            <p:cNvPr id="16" name="Left Bracket 15"/>
            <p:cNvSpPr/>
            <p:nvPr/>
          </p:nvSpPr>
          <p:spPr>
            <a:xfrm>
              <a:off x="-352637" y="2428457"/>
              <a:ext cx="45719" cy="248067"/>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619012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67A3EE17-0F54-444F-B5FE-F69E4D648204}"/>
              </a:ext>
            </a:extLst>
          </p:cNvPr>
          <p:cNvCxnSpPr>
            <a:cxnSpLocks/>
          </p:cNvCxnSpPr>
          <p:nvPr/>
        </p:nvCxnSpPr>
        <p:spPr>
          <a:xfrm>
            <a:off x="9032441" y="4081697"/>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4A7176-8E16-5641-9D1B-55D7D920D1EF}"/>
              </a:ext>
            </a:extLst>
          </p:cNvPr>
          <p:cNvCxnSpPr>
            <a:cxnSpLocks/>
          </p:cNvCxnSpPr>
          <p:nvPr/>
        </p:nvCxnSpPr>
        <p:spPr>
          <a:xfrm>
            <a:off x="6954389" y="4047831"/>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3DAAA7E-DB80-8D48-B5F1-465EAF301940}"/>
              </a:ext>
            </a:extLst>
          </p:cNvPr>
          <p:cNvCxnSpPr>
            <a:cxnSpLocks/>
          </p:cNvCxnSpPr>
          <p:nvPr/>
        </p:nvCxnSpPr>
        <p:spPr>
          <a:xfrm>
            <a:off x="4795599" y="4031355"/>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DEDF7B3-F403-B743-862D-DFF6EDB8323C}"/>
              </a:ext>
            </a:extLst>
          </p:cNvPr>
          <p:cNvCxnSpPr>
            <a:cxnSpLocks/>
            <a:stCxn id="5" idx="0"/>
          </p:cNvCxnSpPr>
          <p:nvPr/>
        </p:nvCxnSpPr>
        <p:spPr>
          <a:xfrm>
            <a:off x="1629646" y="3433959"/>
            <a:ext cx="0" cy="3591309"/>
          </a:xfrm>
          <a:prstGeom prst="line">
            <a:avLst/>
          </a:prstGeom>
          <a:ln w="38100"/>
        </p:spPr>
        <p:style>
          <a:lnRef idx="1">
            <a:schemeClr val="dk1"/>
          </a:lnRef>
          <a:fillRef idx="0">
            <a:schemeClr val="dk1"/>
          </a:fillRef>
          <a:effectRef idx="0">
            <a:schemeClr val="dk1"/>
          </a:effectRef>
          <a:fontRef idx="minor">
            <a:schemeClr val="tx1"/>
          </a:fontRef>
        </p:style>
      </p:cxnSp>
      <p:sp>
        <p:nvSpPr>
          <p:cNvPr id="68" name="Rectangle 67"/>
          <p:cNvSpPr/>
          <p:nvPr/>
        </p:nvSpPr>
        <p:spPr>
          <a:xfrm>
            <a:off x="4424135" y="944348"/>
            <a:ext cx="3585469" cy="646331"/>
          </a:xfrm>
          <a:prstGeom prst="rect">
            <a:avLst/>
          </a:prstGeom>
        </p:spPr>
        <p:txBody>
          <a:bodyPr wrap="none">
            <a:spAutoFit/>
          </a:bodyPr>
          <a:lstStyle/>
          <a:p>
            <a:r>
              <a:rPr lang="en-GB" sz="3600" dirty="0"/>
              <a:t>Testing Processing</a:t>
            </a:r>
          </a:p>
        </p:txBody>
      </p:sp>
      <p:sp>
        <p:nvSpPr>
          <p:cNvPr id="6" name="TextBox 5">
            <a:extLst>
              <a:ext uri="{FF2B5EF4-FFF2-40B4-BE49-F238E27FC236}">
                <a16:creationId xmlns:a16="http://schemas.microsoft.com/office/drawing/2014/main" id="{0887135D-BED9-CA47-9C0B-B7CF432DF172}"/>
              </a:ext>
            </a:extLst>
          </p:cNvPr>
          <p:cNvSpPr txBox="1"/>
          <p:nvPr/>
        </p:nvSpPr>
        <p:spPr>
          <a:xfrm>
            <a:off x="9231609" y="5888503"/>
            <a:ext cx="1332031" cy="369332"/>
          </a:xfrm>
          <a:prstGeom prst="rect">
            <a:avLst/>
          </a:prstGeom>
          <a:noFill/>
        </p:spPr>
        <p:txBody>
          <a:bodyPr wrap="none" rtlCol="0">
            <a:spAutoFit/>
          </a:bodyPr>
          <a:lstStyle/>
          <a:p>
            <a:r>
              <a:rPr lang="en-US" dirty="0"/>
              <a:t>Passing test </a:t>
            </a:r>
          </a:p>
        </p:txBody>
      </p:sp>
      <p:sp>
        <p:nvSpPr>
          <p:cNvPr id="5" name="Oval 4">
            <a:extLst>
              <a:ext uri="{FF2B5EF4-FFF2-40B4-BE49-F238E27FC236}">
                <a16:creationId xmlns:a16="http://schemas.microsoft.com/office/drawing/2014/main" id="{09DC453E-9690-0A41-8979-2862742BB19E}"/>
              </a:ext>
            </a:extLst>
          </p:cNvPr>
          <p:cNvSpPr/>
          <p:nvPr/>
        </p:nvSpPr>
        <p:spPr>
          <a:xfrm>
            <a:off x="1008140" y="34339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712BBC-52C5-2A43-9C16-5273D2BA9D12}"/>
              </a:ext>
            </a:extLst>
          </p:cNvPr>
          <p:cNvSpPr txBox="1"/>
          <p:nvPr/>
        </p:nvSpPr>
        <p:spPr>
          <a:xfrm>
            <a:off x="1629646" y="5693068"/>
            <a:ext cx="1513702" cy="923330"/>
          </a:xfrm>
          <a:prstGeom prst="rect">
            <a:avLst/>
          </a:prstGeom>
          <a:noFill/>
        </p:spPr>
        <p:txBody>
          <a:bodyPr wrap="square" rtlCol="0">
            <a:spAutoFit/>
          </a:bodyPr>
          <a:lstStyle/>
          <a:p>
            <a:r>
              <a:rPr lang="en-US" dirty="0"/>
              <a:t>Choose function to be tested </a:t>
            </a:r>
          </a:p>
        </p:txBody>
      </p:sp>
      <p:sp>
        <p:nvSpPr>
          <p:cNvPr id="16" name="TextBox 15">
            <a:extLst>
              <a:ext uri="{FF2B5EF4-FFF2-40B4-BE49-F238E27FC236}">
                <a16:creationId xmlns:a16="http://schemas.microsoft.com/office/drawing/2014/main" id="{884519CD-7943-9C42-807D-272E649CE590}"/>
              </a:ext>
            </a:extLst>
          </p:cNvPr>
          <p:cNvSpPr txBox="1"/>
          <p:nvPr/>
        </p:nvSpPr>
        <p:spPr>
          <a:xfrm>
            <a:off x="4803851" y="5657671"/>
            <a:ext cx="1827304" cy="923330"/>
          </a:xfrm>
          <a:prstGeom prst="rect">
            <a:avLst/>
          </a:prstGeom>
          <a:noFill/>
        </p:spPr>
        <p:txBody>
          <a:bodyPr wrap="square" rtlCol="0">
            <a:spAutoFit/>
          </a:bodyPr>
          <a:lstStyle/>
          <a:p>
            <a:r>
              <a:rPr lang="en-US" dirty="0"/>
              <a:t>Define pass/ fail criteria using assert statement </a:t>
            </a:r>
          </a:p>
        </p:txBody>
      </p:sp>
      <p:sp>
        <p:nvSpPr>
          <p:cNvPr id="18" name="TextBox 17">
            <a:extLst>
              <a:ext uri="{FF2B5EF4-FFF2-40B4-BE49-F238E27FC236}">
                <a16:creationId xmlns:a16="http://schemas.microsoft.com/office/drawing/2014/main" id="{AB458E30-4907-3C4D-AD20-96CB67DF4062}"/>
              </a:ext>
            </a:extLst>
          </p:cNvPr>
          <p:cNvSpPr txBox="1"/>
          <p:nvPr/>
        </p:nvSpPr>
        <p:spPr>
          <a:xfrm>
            <a:off x="7027062" y="5796170"/>
            <a:ext cx="1960953" cy="923330"/>
          </a:xfrm>
          <a:prstGeom prst="rect">
            <a:avLst/>
          </a:prstGeom>
          <a:noFill/>
        </p:spPr>
        <p:txBody>
          <a:bodyPr wrap="square" rtlCol="0">
            <a:spAutoFit/>
          </a:bodyPr>
          <a:lstStyle/>
          <a:p>
            <a:r>
              <a:rPr lang="en-US" dirty="0"/>
              <a:t>Failed test - </a:t>
            </a:r>
          </a:p>
          <a:p>
            <a:r>
              <a:rPr lang="en-US" dirty="0"/>
              <a:t>Git outputs a x next to commit </a:t>
            </a:r>
          </a:p>
        </p:txBody>
      </p:sp>
      <p:sp>
        <p:nvSpPr>
          <p:cNvPr id="26" name="TextBox 25">
            <a:extLst>
              <a:ext uri="{FF2B5EF4-FFF2-40B4-BE49-F238E27FC236}">
                <a16:creationId xmlns:a16="http://schemas.microsoft.com/office/drawing/2014/main" id="{64D0A1B4-0224-EC4D-A91B-3FDBD9FB1594}"/>
              </a:ext>
            </a:extLst>
          </p:cNvPr>
          <p:cNvSpPr txBox="1"/>
          <p:nvPr/>
        </p:nvSpPr>
        <p:spPr>
          <a:xfrm>
            <a:off x="1638034" y="5363442"/>
            <a:ext cx="1513702" cy="369332"/>
          </a:xfrm>
          <a:prstGeom prst="rect">
            <a:avLst/>
          </a:prstGeom>
          <a:noFill/>
        </p:spPr>
        <p:txBody>
          <a:bodyPr wrap="square" rtlCol="0">
            <a:spAutoFit/>
          </a:bodyPr>
          <a:lstStyle/>
          <a:p>
            <a:r>
              <a:rPr lang="en-US" dirty="0"/>
              <a:t>1.</a:t>
            </a:r>
          </a:p>
        </p:txBody>
      </p:sp>
      <p:sp>
        <p:nvSpPr>
          <p:cNvPr id="27" name="Oval 26">
            <a:extLst>
              <a:ext uri="{FF2B5EF4-FFF2-40B4-BE49-F238E27FC236}">
                <a16:creationId xmlns:a16="http://schemas.microsoft.com/office/drawing/2014/main" id="{BD6C7599-D6B3-D643-9DA9-AB3F0F3E46EF}"/>
              </a:ext>
            </a:extLst>
          </p:cNvPr>
          <p:cNvSpPr/>
          <p:nvPr/>
        </p:nvSpPr>
        <p:spPr>
          <a:xfrm>
            <a:off x="4174093" y="3724214"/>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95E8F1B-4425-A743-92EF-9E11FFED0985}"/>
              </a:ext>
            </a:extLst>
          </p:cNvPr>
          <p:cNvSpPr txBox="1"/>
          <p:nvPr/>
        </p:nvSpPr>
        <p:spPr>
          <a:xfrm>
            <a:off x="4792478" y="5363442"/>
            <a:ext cx="1513702" cy="369332"/>
          </a:xfrm>
          <a:prstGeom prst="rect">
            <a:avLst/>
          </a:prstGeom>
          <a:noFill/>
        </p:spPr>
        <p:txBody>
          <a:bodyPr wrap="square" rtlCol="0">
            <a:spAutoFit/>
          </a:bodyPr>
          <a:lstStyle/>
          <a:p>
            <a:r>
              <a:rPr lang="en-US" dirty="0"/>
              <a:t>3.</a:t>
            </a:r>
          </a:p>
        </p:txBody>
      </p:sp>
      <p:sp>
        <p:nvSpPr>
          <p:cNvPr id="31" name="Oval 30">
            <a:extLst>
              <a:ext uri="{FF2B5EF4-FFF2-40B4-BE49-F238E27FC236}">
                <a16:creationId xmlns:a16="http://schemas.microsoft.com/office/drawing/2014/main" id="{A8901FA8-7112-774D-8685-0DF589D22C5B}"/>
              </a:ext>
            </a:extLst>
          </p:cNvPr>
          <p:cNvSpPr/>
          <p:nvPr/>
        </p:nvSpPr>
        <p:spPr>
          <a:xfrm>
            <a:off x="6332883" y="3450435"/>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2AD7B24-DCEB-2849-9B4E-5964933B8324}"/>
              </a:ext>
            </a:extLst>
          </p:cNvPr>
          <p:cNvSpPr txBox="1"/>
          <p:nvPr/>
        </p:nvSpPr>
        <p:spPr>
          <a:xfrm>
            <a:off x="7086613" y="5406099"/>
            <a:ext cx="1513702" cy="369332"/>
          </a:xfrm>
          <a:prstGeom prst="rect">
            <a:avLst/>
          </a:prstGeom>
          <a:noFill/>
        </p:spPr>
        <p:txBody>
          <a:bodyPr wrap="square" rtlCol="0">
            <a:spAutoFit/>
          </a:bodyPr>
          <a:lstStyle/>
          <a:p>
            <a:r>
              <a:rPr lang="en-US" dirty="0"/>
              <a:t>4.</a:t>
            </a:r>
          </a:p>
        </p:txBody>
      </p:sp>
      <p:sp>
        <p:nvSpPr>
          <p:cNvPr id="35" name="TextBox 34">
            <a:extLst>
              <a:ext uri="{FF2B5EF4-FFF2-40B4-BE49-F238E27FC236}">
                <a16:creationId xmlns:a16="http://schemas.microsoft.com/office/drawing/2014/main" id="{1C42343C-3369-7D4F-B083-A144B6C54915}"/>
              </a:ext>
            </a:extLst>
          </p:cNvPr>
          <p:cNvSpPr txBox="1"/>
          <p:nvPr/>
        </p:nvSpPr>
        <p:spPr>
          <a:xfrm>
            <a:off x="9164412" y="5460733"/>
            <a:ext cx="1513702" cy="369332"/>
          </a:xfrm>
          <a:prstGeom prst="rect">
            <a:avLst/>
          </a:prstGeom>
          <a:noFill/>
        </p:spPr>
        <p:txBody>
          <a:bodyPr wrap="square" rtlCol="0">
            <a:spAutoFit/>
          </a:bodyPr>
          <a:lstStyle/>
          <a:p>
            <a:r>
              <a:rPr lang="en-US" dirty="0"/>
              <a:t>5.</a:t>
            </a:r>
          </a:p>
        </p:txBody>
      </p:sp>
      <p:cxnSp>
        <p:nvCxnSpPr>
          <p:cNvPr id="36" name="Straight Connector 35">
            <a:extLst>
              <a:ext uri="{FF2B5EF4-FFF2-40B4-BE49-F238E27FC236}">
                <a16:creationId xmlns:a16="http://schemas.microsoft.com/office/drawing/2014/main" id="{B9832A5E-AEAC-994D-BC61-E5003B6A1506}"/>
              </a:ext>
            </a:extLst>
          </p:cNvPr>
          <p:cNvCxnSpPr>
            <a:cxnSpLocks/>
          </p:cNvCxnSpPr>
          <p:nvPr/>
        </p:nvCxnSpPr>
        <p:spPr>
          <a:xfrm>
            <a:off x="3275319" y="4031355"/>
            <a:ext cx="0" cy="2867972"/>
          </a:xfrm>
          <a:prstGeom prst="line">
            <a:avLst/>
          </a:prstGeom>
          <a:ln w="3810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BD7C20D-7EE9-2940-8D50-6E40C48B05FC}"/>
              </a:ext>
            </a:extLst>
          </p:cNvPr>
          <p:cNvSpPr/>
          <p:nvPr/>
        </p:nvSpPr>
        <p:spPr>
          <a:xfrm>
            <a:off x="2691343" y="28212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994C110-E09B-8C47-9BCC-43257C66195B}"/>
              </a:ext>
            </a:extLst>
          </p:cNvPr>
          <p:cNvSpPr txBox="1"/>
          <p:nvPr/>
        </p:nvSpPr>
        <p:spPr>
          <a:xfrm>
            <a:off x="3329604" y="5728362"/>
            <a:ext cx="1513702" cy="646331"/>
          </a:xfrm>
          <a:prstGeom prst="rect">
            <a:avLst/>
          </a:prstGeom>
          <a:noFill/>
        </p:spPr>
        <p:txBody>
          <a:bodyPr wrap="square" rtlCol="0">
            <a:spAutoFit/>
          </a:bodyPr>
          <a:lstStyle/>
          <a:p>
            <a:r>
              <a:rPr lang="en-US" dirty="0"/>
              <a:t>Set up environment </a:t>
            </a:r>
          </a:p>
        </p:txBody>
      </p:sp>
      <p:sp>
        <p:nvSpPr>
          <p:cNvPr id="39" name="TextBox 38">
            <a:extLst>
              <a:ext uri="{FF2B5EF4-FFF2-40B4-BE49-F238E27FC236}">
                <a16:creationId xmlns:a16="http://schemas.microsoft.com/office/drawing/2014/main" id="{869F0426-3D11-BD4A-A12D-B56CF9072E9B}"/>
              </a:ext>
            </a:extLst>
          </p:cNvPr>
          <p:cNvSpPr txBox="1"/>
          <p:nvPr/>
        </p:nvSpPr>
        <p:spPr>
          <a:xfrm>
            <a:off x="3383888" y="5383797"/>
            <a:ext cx="1513702" cy="369332"/>
          </a:xfrm>
          <a:prstGeom prst="rect">
            <a:avLst/>
          </a:prstGeom>
          <a:noFill/>
        </p:spPr>
        <p:txBody>
          <a:bodyPr wrap="square" rtlCol="0">
            <a:spAutoFit/>
          </a:bodyPr>
          <a:lstStyle/>
          <a:p>
            <a:r>
              <a:rPr lang="en-US" dirty="0"/>
              <a:t>2.</a:t>
            </a:r>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80763" y="3624497"/>
            <a:ext cx="914400" cy="914400"/>
          </a:xfrm>
          <a:prstGeom prst="rect">
            <a:avLst/>
          </a:prstGeom>
        </p:spPr>
      </p:pic>
      <p:pic>
        <p:nvPicPr>
          <p:cNvPr id="42" name="Graphic 41" descr="Building Brick Wall with solid fill">
            <a:extLst>
              <a:ext uri="{FF2B5EF4-FFF2-40B4-BE49-F238E27FC236}">
                <a16:creationId xmlns:a16="http://schemas.microsoft.com/office/drawing/2014/main" id="{9F5F29BA-48F1-A14C-909C-30293E100DC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852012" y="2952142"/>
            <a:ext cx="914400" cy="914400"/>
          </a:xfrm>
          <a:prstGeom prst="rect">
            <a:avLst/>
          </a:prstGeom>
        </p:spPr>
      </p:pic>
      <p:pic>
        <p:nvPicPr>
          <p:cNvPr id="44" name="Graphic 43" descr="Clipboard Partially Crossed with solid fill">
            <a:extLst>
              <a:ext uri="{FF2B5EF4-FFF2-40B4-BE49-F238E27FC236}">
                <a16:creationId xmlns:a16="http://schemas.microsoft.com/office/drawing/2014/main" id="{98CDCCDE-2B9C-EB4F-9635-B1747A419F9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346651" y="3888709"/>
            <a:ext cx="914400" cy="914400"/>
          </a:xfrm>
          <a:prstGeom prst="rect">
            <a:avLst/>
          </a:prstGeom>
        </p:spPr>
      </p:pic>
      <p:pic>
        <p:nvPicPr>
          <p:cNvPr id="46" name="Graphic 45" descr="Checkbox Crossed with solid fill">
            <a:extLst>
              <a:ext uri="{FF2B5EF4-FFF2-40B4-BE49-F238E27FC236}">
                <a16:creationId xmlns:a16="http://schemas.microsoft.com/office/drawing/2014/main" id="{CD217F8F-938B-904A-9B45-D0AC4EB23C3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485236" y="3624497"/>
            <a:ext cx="914400" cy="914400"/>
          </a:xfrm>
          <a:prstGeom prst="rect">
            <a:avLst/>
          </a:prstGeom>
        </p:spPr>
      </p:pic>
      <p:grpSp>
        <p:nvGrpSpPr>
          <p:cNvPr id="61" name="Group 60">
            <a:extLst>
              <a:ext uri="{FF2B5EF4-FFF2-40B4-BE49-F238E27FC236}">
                <a16:creationId xmlns:a16="http://schemas.microsoft.com/office/drawing/2014/main" id="{B06E10EF-A222-6C4D-8E34-07860FA16CB9}"/>
              </a:ext>
            </a:extLst>
          </p:cNvPr>
          <p:cNvGrpSpPr/>
          <p:nvPr/>
        </p:nvGrpSpPr>
        <p:grpSpPr>
          <a:xfrm>
            <a:off x="8272301" y="2974151"/>
            <a:ext cx="1520280" cy="1393767"/>
            <a:chOff x="8789944" y="3143733"/>
            <a:chExt cx="1243012" cy="1194793"/>
          </a:xfrm>
        </p:grpSpPr>
        <p:sp>
          <p:nvSpPr>
            <p:cNvPr id="11" name="Oval 10">
              <a:extLst>
                <a:ext uri="{FF2B5EF4-FFF2-40B4-BE49-F238E27FC236}">
                  <a16:creationId xmlns:a16="http://schemas.microsoft.com/office/drawing/2014/main" id="{DBE7A109-7745-9543-B256-A2846436B08A}"/>
                </a:ext>
              </a:extLst>
            </p:cNvPr>
            <p:cNvSpPr/>
            <p:nvPr/>
          </p:nvSpPr>
          <p:spPr>
            <a:xfrm>
              <a:off x="8789944" y="3143733"/>
              <a:ext cx="1243012" cy="1194793"/>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Graphic 59" descr="Badge Tick with solid fill">
              <a:extLst>
                <a:ext uri="{FF2B5EF4-FFF2-40B4-BE49-F238E27FC236}">
                  <a16:creationId xmlns:a16="http://schemas.microsoft.com/office/drawing/2014/main" id="{0C585E93-F1A8-484F-AB2F-6AEB0F893E8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8936920" y="3283929"/>
              <a:ext cx="914400" cy="914400"/>
            </a:xfrm>
            <a:prstGeom prst="rect">
              <a:avLst/>
            </a:prstGeom>
          </p:spPr>
        </p:pic>
      </p:grpSp>
    </p:spTree>
    <p:extLst>
      <p:ext uri="{BB962C8B-B14F-4D97-AF65-F5344CB8AC3E}">
        <p14:creationId xmlns:p14="http://schemas.microsoft.com/office/powerpoint/2010/main" val="202026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1. Functions to be tested </a:t>
            </a:r>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83888" y="923416"/>
            <a:ext cx="914400" cy="91440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6720AF37-5AE8-4440-8129-F8875BEF0E71}"/>
              </a:ext>
            </a:extLst>
          </p:cNvPr>
          <p:cNvPicPr>
            <a:picLocks noChangeAspect="1"/>
          </p:cNvPicPr>
          <p:nvPr/>
        </p:nvPicPr>
        <p:blipFill rotWithShape="1">
          <a:blip r:embed="rId5"/>
          <a:srcRect b="11970"/>
          <a:stretch/>
        </p:blipFill>
        <p:spPr>
          <a:xfrm>
            <a:off x="945488" y="2118209"/>
            <a:ext cx="3352800" cy="4572523"/>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98FDBD4-C6E2-7B41-A6F4-F0A557DB9266}"/>
              </a:ext>
            </a:extLst>
          </p:cNvPr>
          <p:cNvPicPr>
            <a:picLocks noChangeAspect="1"/>
          </p:cNvPicPr>
          <p:nvPr/>
        </p:nvPicPr>
        <p:blipFill>
          <a:blip r:embed="rId6"/>
          <a:stretch>
            <a:fillRect/>
          </a:stretch>
        </p:blipFill>
        <p:spPr>
          <a:xfrm>
            <a:off x="6422744" y="3429000"/>
            <a:ext cx="3949700" cy="2616200"/>
          </a:xfrm>
          <a:prstGeom prst="rect">
            <a:avLst/>
          </a:prstGeom>
        </p:spPr>
      </p:pic>
      <p:cxnSp>
        <p:nvCxnSpPr>
          <p:cNvPr id="25" name="Straight Connector 24">
            <a:extLst>
              <a:ext uri="{FF2B5EF4-FFF2-40B4-BE49-F238E27FC236}">
                <a16:creationId xmlns:a16="http://schemas.microsoft.com/office/drawing/2014/main" id="{E58CB9D5-F19B-294C-8B58-55180C72C39D}"/>
              </a:ext>
            </a:extLst>
          </p:cNvPr>
          <p:cNvCxnSpPr/>
          <p:nvPr/>
        </p:nvCxnSpPr>
        <p:spPr>
          <a:xfrm>
            <a:off x="1089212" y="4404470"/>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ED4BCCD-5F9F-0F48-AF5D-2B091B2EE719}"/>
              </a:ext>
            </a:extLst>
          </p:cNvPr>
          <p:cNvCxnSpPr/>
          <p:nvPr/>
        </p:nvCxnSpPr>
        <p:spPr>
          <a:xfrm>
            <a:off x="1095647" y="4748864"/>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5090728-C92C-0044-8D2A-F2BD40AFD0A1}"/>
              </a:ext>
            </a:extLst>
          </p:cNvPr>
          <p:cNvCxnSpPr/>
          <p:nvPr/>
        </p:nvCxnSpPr>
        <p:spPr>
          <a:xfrm>
            <a:off x="1089212" y="5188882"/>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4A30CD0-D8C4-1846-94D9-09B55BFC80EA}"/>
              </a:ext>
            </a:extLst>
          </p:cNvPr>
          <p:cNvCxnSpPr/>
          <p:nvPr/>
        </p:nvCxnSpPr>
        <p:spPr>
          <a:xfrm>
            <a:off x="1089212" y="6030070"/>
            <a:ext cx="30524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364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2. </a:t>
            </a:r>
            <a:r>
              <a:rPr lang="en-GB" sz="3600" dirty="0" err="1"/>
              <a:t>Connectivity.otsu</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83888" y="923416"/>
            <a:ext cx="914400" cy="914400"/>
          </a:xfrm>
          <a:prstGeom prst="rect">
            <a:avLst/>
          </a:prstGeom>
        </p:spPr>
      </p:pic>
      <p:pic>
        <p:nvPicPr>
          <p:cNvPr id="4" name="Picture 3" descr="Text&#10;&#10;Description automatically generated">
            <a:extLst>
              <a:ext uri="{FF2B5EF4-FFF2-40B4-BE49-F238E27FC236}">
                <a16:creationId xmlns:a16="http://schemas.microsoft.com/office/drawing/2014/main" id="{A82A7E2B-795A-E840-8309-C997FC3A2BD1}"/>
              </a:ext>
            </a:extLst>
          </p:cNvPr>
          <p:cNvPicPr>
            <a:picLocks noChangeAspect="1"/>
          </p:cNvPicPr>
          <p:nvPr/>
        </p:nvPicPr>
        <p:blipFill>
          <a:blip r:embed="rId5"/>
          <a:stretch>
            <a:fillRect/>
          </a:stretch>
        </p:blipFill>
        <p:spPr>
          <a:xfrm>
            <a:off x="481229" y="1990921"/>
            <a:ext cx="5805317" cy="4588299"/>
          </a:xfrm>
          <a:prstGeom prst="rect">
            <a:avLst/>
          </a:prstGeom>
        </p:spPr>
      </p:pic>
      <p:sp>
        <p:nvSpPr>
          <p:cNvPr id="6" name="TextBox 5">
            <a:extLst>
              <a:ext uri="{FF2B5EF4-FFF2-40B4-BE49-F238E27FC236}">
                <a16:creationId xmlns:a16="http://schemas.microsoft.com/office/drawing/2014/main" id="{8481498E-6A5E-C442-92A9-53D2D363B004}"/>
              </a:ext>
            </a:extLst>
          </p:cNvPr>
          <p:cNvSpPr txBox="1"/>
          <p:nvPr/>
        </p:nvSpPr>
        <p:spPr>
          <a:xfrm>
            <a:off x="6734026" y="5166062"/>
            <a:ext cx="5457974" cy="1754326"/>
          </a:xfrm>
          <a:prstGeom prst="rect">
            <a:avLst/>
          </a:prstGeom>
          <a:noFill/>
        </p:spPr>
        <p:txBody>
          <a:bodyPr wrap="square" rtlCol="0">
            <a:spAutoFit/>
          </a:bodyPr>
          <a:lstStyle/>
          <a:p>
            <a:r>
              <a:rPr lang="en-US" dirty="0"/>
              <a:t>To Improve:</a:t>
            </a:r>
          </a:p>
          <a:p>
            <a:endParaRPr lang="en-US" dirty="0"/>
          </a:p>
          <a:p>
            <a:pPr marL="285750" indent="-285750">
              <a:buFont typeface="Arial" panose="020B0604020202020204" pitchFamily="34" charset="0"/>
              <a:buChar char="•"/>
            </a:pPr>
            <a:r>
              <a:rPr lang="en-US" dirty="0"/>
              <a:t>Making output image inline with </a:t>
            </a:r>
            <a:r>
              <a:rPr lang="en-US" dirty="0" err="1"/>
              <a:t>otsu</a:t>
            </a:r>
            <a:r>
              <a:rPr lang="en-US" dirty="0"/>
              <a:t> function </a:t>
            </a:r>
          </a:p>
          <a:p>
            <a:pPr marL="285750" indent="-285750">
              <a:buFont typeface="Arial" panose="020B0604020202020204" pitchFamily="34" charset="0"/>
              <a:buChar char="•"/>
            </a:pPr>
            <a:r>
              <a:rPr lang="en-US" dirty="0"/>
              <a:t>Make it work – </a:t>
            </a:r>
          </a:p>
          <a:p>
            <a:pPr marL="742950" lvl="1" indent="-285750">
              <a:buFont typeface="Arial" panose="020B0604020202020204" pitchFamily="34" charset="0"/>
              <a:buChar char="•"/>
            </a:pPr>
            <a:r>
              <a:rPr lang="en-US" dirty="0"/>
              <a:t>Understanding the function better</a:t>
            </a:r>
          </a:p>
          <a:p>
            <a:pPr lvl="1"/>
            <a:endParaRPr lang="en-US" dirty="0"/>
          </a:p>
        </p:txBody>
      </p:sp>
      <p:sp>
        <p:nvSpPr>
          <p:cNvPr id="11" name="TextBox 10">
            <a:extLst>
              <a:ext uri="{FF2B5EF4-FFF2-40B4-BE49-F238E27FC236}">
                <a16:creationId xmlns:a16="http://schemas.microsoft.com/office/drawing/2014/main" id="{6ECFF5F5-135F-454B-AC15-D6214D1661DF}"/>
              </a:ext>
            </a:extLst>
          </p:cNvPr>
          <p:cNvSpPr txBox="1"/>
          <p:nvPr/>
        </p:nvSpPr>
        <p:spPr>
          <a:xfrm>
            <a:off x="6467368" y="1941356"/>
            <a:ext cx="4707805" cy="1200329"/>
          </a:xfrm>
          <a:prstGeom prst="rect">
            <a:avLst/>
          </a:prstGeom>
          <a:noFill/>
        </p:spPr>
        <p:txBody>
          <a:bodyPr wrap="square" rtlCol="0">
            <a:spAutoFit/>
          </a:bodyPr>
          <a:lstStyle/>
          <a:p>
            <a:r>
              <a:rPr lang="en-US" dirty="0"/>
              <a:t>Aim:</a:t>
            </a:r>
          </a:p>
          <a:p>
            <a:endParaRPr lang="en-US" dirty="0"/>
          </a:p>
          <a:p>
            <a:pPr marL="285750" indent="-285750">
              <a:buFont typeface="Arial" panose="020B0604020202020204" pitchFamily="34" charset="0"/>
              <a:buChar char="•"/>
            </a:pPr>
            <a:r>
              <a:rPr lang="en-US" dirty="0"/>
              <a:t>Compare an input image to an output image after using the </a:t>
            </a:r>
            <a:r>
              <a:rPr lang="en-US" dirty="0" err="1"/>
              <a:t>otsu</a:t>
            </a:r>
            <a:r>
              <a:rPr lang="en-US" dirty="0"/>
              <a:t> function.</a:t>
            </a:r>
          </a:p>
        </p:txBody>
      </p:sp>
      <p:pic>
        <p:nvPicPr>
          <p:cNvPr id="12" name="Picture 11" descr="Background pattern&#10;&#10;Description automatically generated">
            <a:extLst>
              <a:ext uri="{FF2B5EF4-FFF2-40B4-BE49-F238E27FC236}">
                <a16:creationId xmlns:a16="http://schemas.microsoft.com/office/drawing/2014/main" id="{F30A06C5-ACCD-FA45-BB8B-33D9944AAE9B}"/>
              </a:ext>
            </a:extLst>
          </p:cNvPr>
          <p:cNvPicPr>
            <a:picLocks noChangeAspect="1"/>
          </p:cNvPicPr>
          <p:nvPr/>
        </p:nvPicPr>
        <p:blipFill>
          <a:blip r:embed="rId6"/>
          <a:stretch>
            <a:fillRect/>
          </a:stretch>
        </p:blipFill>
        <p:spPr>
          <a:xfrm>
            <a:off x="7678271" y="3681210"/>
            <a:ext cx="1454568" cy="1386421"/>
          </a:xfrm>
          <a:prstGeom prst="rect">
            <a:avLst/>
          </a:prstGeom>
        </p:spPr>
      </p:pic>
      <p:pic>
        <p:nvPicPr>
          <p:cNvPr id="9" name="Picture 8" descr="Shape, rectangle&#10;&#10;Description automatically generated">
            <a:extLst>
              <a:ext uri="{FF2B5EF4-FFF2-40B4-BE49-F238E27FC236}">
                <a16:creationId xmlns:a16="http://schemas.microsoft.com/office/drawing/2014/main" id="{FA01CE33-57AA-D646-82B1-F1846A630424}"/>
              </a:ext>
            </a:extLst>
          </p:cNvPr>
          <p:cNvPicPr>
            <a:picLocks noChangeAspect="1"/>
          </p:cNvPicPr>
          <p:nvPr/>
        </p:nvPicPr>
        <p:blipFill>
          <a:blip r:embed="rId7"/>
          <a:stretch>
            <a:fillRect/>
          </a:stretch>
        </p:blipFill>
        <p:spPr>
          <a:xfrm>
            <a:off x="9720604" y="3683317"/>
            <a:ext cx="1454569" cy="1386422"/>
          </a:xfrm>
          <a:prstGeom prst="rect">
            <a:avLst/>
          </a:prstGeom>
        </p:spPr>
      </p:pic>
      <p:sp>
        <p:nvSpPr>
          <p:cNvPr id="13" name="TextBox 12">
            <a:extLst>
              <a:ext uri="{FF2B5EF4-FFF2-40B4-BE49-F238E27FC236}">
                <a16:creationId xmlns:a16="http://schemas.microsoft.com/office/drawing/2014/main" id="{2FB8E7B4-9F6C-9B42-AF2B-9D12ECB54FC7}"/>
              </a:ext>
            </a:extLst>
          </p:cNvPr>
          <p:cNvSpPr txBox="1"/>
          <p:nvPr/>
        </p:nvSpPr>
        <p:spPr>
          <a:xfrm>
            <a:off x="8063153" y="3347962"/>
            <a:ext cx="684803" cy="369332"/>
          </a:xfrm>
          <a:prstGeom prst="rect">
            <a:avLst/>
          </a:prstGeom>
          <a:noFill/>
        </p:spPr>
        <p:txBody>
          <a:bodyPr wrap="none" rtlCol="0">
            <a:spAutoFit/>
          </a:bodyPr>
          <a:lstStyle/>
          <a:p>
            <a:r>
              <a:rPr lang="en-US" dirty="0"/>
              <a:t>Input</a:t>
            </a:r>
          </a:p>
        </p:txBody>
      </p:sp>
      <p:sp>
        <p:nvSpPr>
          <p:cNvPr id="18" name="TextBox 17">
            <a:extLst>
              <a:ext uri="{FF2B5EF4-FFF2-40B4-BE49-F238E27FC236}">
                <a16:creationId xmlns:a16="http://schemas.microsoft.com/office/drawing/2014/main" id="{A12673CC-D37B-3A4A-B576-7C7327B97273}"/>
              </a:ext>
            </a:extLst>
          </p:cNvPr>
          <p:cNvSpPr txBox="1"/>
          <p:nvPr/>
        </p:nvSpPr>
        <p:spPr>
          <a:xfrm>
            <a:off x="9782193" y="3281305"/>
            <a:ext cx="1331390" cy="369332"/>
          </a:xfrm>
          <a:prstGeom prst="rect">
            <a:avLst/>
          </a:prstGeom>
          <a:noFill/>
        </p:spPr>
        <p:txBody>
          <a:bodyPr wrap="none" rtlCol="0">
            <a:spAutoFit/>
          </a:bodyPr>
          <a:lstStyle/>
          <a:p>
            <a:r>
              <a:rPr lang="en-US" dirty="0"/>
              <a:t>Pass Criteria</a:t>
            </a:r>
          </a:p>
        </p:txBody>
      </p:sp>
    </p:spTree>
    <p:extLst>
      <p:ext uri="{BB962C8B-B14F-4D97-AF65-F5344CB8AC3E}">
        <p14:creationId xmlns:p14="http://schemas.microsoft.com/office/powerpoint/2010/main" val="392785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A785F9C5-9D5F-B44A-B873-919B25A5DDD4}"/>
              </a:ext>
            </a:extLst>
          </p:cNvPr>
          <p:cNvPicPr>
            <a:picLocks noChangeAspect="1"/>
          </p:cNvPicPr>
          <p:nvPr/>
        </p:nvPicPr>
        <p:blipFill>
          <a:blip r:embed="rId2"/>
          <a:stretch>
            <a:fillRect/>
          </a:stretch>
        </p:blipFill>
        <p:spPr>
          <a:xfrm>
            <a:off x="201706" y="1481010"/>
            <a:ext cx="7838872" cy="3507849"/>
          </a:xfrm>
          <a:prstGeom prst="rect">
            <a:avLst/>
          </a:prstGeom>
        </p:spPr>
      </p:pic>
      <p:sp>
        <p:nvSpPr>
          <p:cNvPr id="8" name="Rectangle 7">
            <a:extLst>
              <a:ext uri="{FF2B5EF4-FFF2-40B4-BE49-F238E27FC236}">
                <a16:creationId xmlns:a16="http://schemas.microsoft.com/office/drawing/2014/main" id="{C8A85D66-3447-EA43-92B4-2D40D3F5CABA}"/>
              </a:ext>
            </a:extLst>
          </p:cNvPr>
          <p:cNvSpPr/>
          <p:nvPr/>
        </p:nvSpPr>
        <p:spPr>
          <a:xfrm>
            <a:off x="4526553" y="618101"/>
            <a:ext cx="5599082" cy="646331"/>
          </a:xfrm>
          <a:prstGeom prst="rect">
            <a:avLst/>
          </a:prstGeom>
        </p:spPr>
        <p:txBody>
          <a:bodyPr wrap="square">
            <a:spAutoFit/>
          </a:bodyPr>
          <a:lstStyle/>
          <a:p>
            <a:r>
              <a:rPr lang="en-GB" sz="3600" dirty="0"/>
              <a:t>3. </a:t>
            </a:r>
            <a:r>
              <a:rPr lang="en-GB" sz="3600" dirty="0" err="1"/>
              <a:t>Processing.vertical_strips</a:t>
            </a:r>
            <a:r>
              <a:rPr lang="en-GB" sz="3600" dirty="0"/>
              <a:t>  </a:t>
            </a:r>
          </a:p>
        </p:txBody>
      </p:sp>
      <p:sp>
        <p:nvSpPr>
          <p:cNvPr id="9" name="Oval 8">
            <a:extLst>
              <a:ext uri="{FF2B5EF4-FFF2-40B4-BE49-F238E27FC236}">
                <a16:creationId xmlns:a16="http://schemas.microsoft.com/office/drawing/2014/main" id="{81163C75-FAFC-2E4D-A818-519DA5485693}"/>
              </a:ext>
            </a:extLst>
          </p:cNvPr>
          <p:cNvSpPr/>
          <p:nvPr/>
        </p:nvSpPr>
        <p:spPr>
          <a:xfrm>
            <a:off x="3197280" y="286217"/>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Folder Search with solid fill">
            <a:extLst>
              <a:ext uri="{FF2B5EF4-FFF2-40B4-BE49-F238E27FC236}">
                <a16:creationId xmlns:a16="http://schemas.microsoft.com/office/drawing/2014/main" id="{2A40B6D9-4EAB-614E-AC96-1AB31374C6C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83888" y="439322"/>
            <a:ext cx="914400" cy="914400"/>
          </a:xfrm>
          <a:prstGeom prst="rect">
            <a:avLst/>
          </a:prstGeom>
        </p:spPr>
      </p:pic>
      <p:sp>
        <p:nvSpPr>
          <p:cNvPr id="11" name="TextBox 10">
            <a:extLst>
              <a:ext uri="{FF2B5EF4-FFF2-40B4-BE49-F238E27FC236}">
                <a16:creationId xmlns:a16="http://schemas.microsoft.com/office/drawing/2014/main" id="{D957BD95-8E31-8A47-BA33-5CD00EBC56C8}"/>
              </a:ext>
            </a:extLst>
          </p:cNvPr>
          <p:cNvSpPr txBox="1"/>
          <p:nvPr/>
        </p:nvSpPr>
        <p:spPr>
          <a:xfrm>
            <a:off x="8267002" y="1521760"/>
            <a:ext cx="3581787" cy="2585323"/>
          </a:xfrm>
          <a:prstGeom prst="rect">
            <a:avLst/>
          </a:prstGeom>
          <a:noFill/>
        </p:spPr>
        <p:txBody>
          <a:bodyPr wrap="square" rtlCol="0">
            <a:spAutoFit/>
          </a:bodyPr>
          <a:lstStyle/>
          <a:p>
            <a:r>
              <a:rPr lang="en-US" dirty="0"/>
              <a:t>Aim:</a:t>
            </a:r>
          </a:p>
          <a:p>
            <a:r>
              <a:rPr lang="en-US" dirty="0"/>
              <a:t>Build a test that that’s a .</a:t>
            </a:r>
            <a:r>
              <a:rPr lang="en-US" dirty="0" err="1"/>
              <a:t>png</a:t>
            </a:r>
            <a:r>
              <a:rPr lang="en-US" dirty="0"/>
              <a:t> file of of a known width and height then compares it to a previously calculated value.</a:t>
            </a:r>
          </a:p>
          <a:p>
            <a:endParaRPr lang="en-US" dirty="0"/>
          </a:p>
          <a:p>
            <a:endParaRPr lang="en-US" dirty="0"/>
          </a:p>
          <a:p>
            <a:endParaRPr lang="en-US" dirty="0"/>
          </a:p>
          <a:p>
            <a:endParaRPr lang="en-US" dirty="0"/>
          </a:p>
        </p:txBody>
      </p:sp>
      <p:pic>
        <p:nvPicPr>
          <p:cNvPr id="14" name="Picture 13" descr="Shape&#10;&#10;Description automatically generated">
            <a:extLst>
              <a:ext uri="{FF2B5EF4-FFF2-40B4-BE49-F238E27FC236}">
                <a16:creationId xmlns:a16="http://schemas.microsoft.com/office/drawing/2014/main" id="{F7DF7A32-2685-354F-A66A-0FFE229F5067}"/>
              </a:ext>
            </a:extLst>
          </p:cNvPr>
          <p:cNvPicPr>
            <a:picLocks noChangeAspect="1"/>
          </p:cNvPicPr>
          <p:nvPr/>
        </p:nvPicPr>
        <p:blipFill>
          <a:blip r:embed="rId5"/>
          <a:stretch>
            <a:fillRect/>
          </a:stretch>
        </p:blipFill>
        <p:spPr>
          <a:xfrm>
            <a:off x="8267002" y="3745523"/>
            <a:ext cx="1979657" cy="1114672"/>
          </a:xfrm>
          <a:prstGeom prst="rect">
            <a:avLst/>
          </a:prstGeom>
        </p:spPr>
      </p:pic>
      <p:sp>
        <p:nvSpPr>
          <p:cNvPr id="15" name="TextBox 14">
            <a:extLst>
              <a:ext uri="{FF2B5EF4-FFF2-40B4-BE49-F238E27FC236}">
                <a16:creationId xmlns:a16="http://schemas.microsoft.com/office/drawing/2014/main" id="{67F50E89-5D9E-5142-BA94-69A1DC0C7882}"/>
              </a:ext>
            </a:extLst>
          </p:cNvPr>
          <p:cNvSpPr txBox="1"/>
          <p:nvPr/>
        </p:nvSpPr>
        <p:spPr>
          <a:xfrm>
            <a:off x="8914428" y="3376191"/>
            <a:ext cx="684803" cy="369332"/>
          </a:xfrm>
          <a:prstGeom prst="rect">
            <a:avLst/>
          </a:prstGeom>
          <a:noFill/>
        </p:spPr>
        <p:txBody>
          <a:bodyPr wrap="none" rtlCol="0">
            <a:spAutoFit/>
          </a:bodyPr>
          <a:lstStyle/>
          <a:p>
            <a:r>
              <a:rPr lang="en-US" dirty="0"/>
              <a:t>Input</a:t>
            </a:r>
          </a:p>
        </p:txBody>
      </p:sp>
      <p:sp>
        <p:nvSpPr>
          <p:cNvPr id="16" name="TextBox 15">
            <a:extLst>
              <a:ext uri="{FF2B5EF4-FFF2-40B4-BE49-F238E27FC236}">
                <a16:creationId xmlns:a16="http://schemas.microsoft.com/office/drawing/2014/main" id="{BDBC6B13-30BD-8548-B12C-39BDE6AD109A}"/>
              </a:ext>
            </a:extLst>
          </p:cNvPr>
          <p:cNvSpPr txBox="1"/>
          <p:nvPr/>
        </p:nvSpPr>
        <p:spPr>
          <a:xfrm>
            <a:off x="10695160" y="3376191"/>
            <a:ext cx="1331390" cy="369332"/>
          </a:xfrm>
          <a:prstGeom prst="rect">
            <a:avLst/>
          </a:prstGeom>
          <a:noFill/>
        </p:spPr>
        <p:txBody>
          <a:bodyPr wrap="none" rtlCol="0">
            <a:spAutoFit/>
          </a:bodyPr>
          <a:lstStyle/>
          <a:p>
            <a:r>
              <a:rPr lang="en-US" dirty="0"/>
              <a:t>Pass Criteria</a:t>
            </a:r>
          </a:p>
        </p:txBody>
      </p:sp>
      <p:sp>
        <p:nvSpPr>
          <p:cNvPr id="17" name="TextBox 16">
            <a:extLst>
              <a:ext uri="{FF2B5EF4-FFF2-40B4-BE49-F238E27FC236}">
                <a16:creationId xmlns:a16="http://schemas.microsoft.com/office/drawing/2014/main" id="{B1FFD922-8F1A-EB48-9557-F12CA67E9019}"/>
              </a:ext>
            </a:extLst>
          </p:cNvPr>
          <p:cNvSpPr txBox="1"/>
          <p:nvPr/>
        </p:nvSpPr>
        <p:spPr>
          <a:xfrm>
            <a:off x="11110089" y="4103197"/>
            <a:ext cx="585417" cy="369332"/>
          </a:xfrm>
          <a:prstGeom prst="rect">
            <a:avLst/>
          </a:prstGeom>
          <a:noFill/>
        </p:spPr>
        <p:txBody>
          <a:bodyPr wrap="none" rtlCol="0">
            <a:spAutoFit/>
          </a:bodyPr>
          <a:lstStyle/>
          <a:p>
            <a:r>
              <a:rPr lang="en-US" dirty="0"/>
              <a:t>== 7</a:t>
            </a:r>
          </a:p>
        </p:txBody>
      </p:sp>
      <p:sp>
        <p:nvSpPr>
          <p:cNvPr id="18" name="Rectangle 17">
            <a:extLst>
              <a:ext uri="{FF2B5EF4-FFF2-40B4-BE49-F238E27FC236}">
                <a16:creationId xmlns:a16="http://schemas.microsoft.com/office/drawing/2014/main" id="{D865937C-7D3F-F647-8A1F-85623EAEF289}"/>
              </a:ext>
            </a:extLst>
          </p:cNvPr>
          <p:cNvSpPr/>
          <p:nvPr/>
        </p:nvSpPr>
        <p:spPr>
          <a:xfrm>
            <a:off x="8343574" y="4885710"/>
            <a:ext cx="1903085" cy="369332"/>
          </a:xfrm>
          <a:prstGeom prst="rect">
            <a:avLst/>
          </a:prstGeom>
        </p:spPr>
        <p:txBody>
          <a:bodyPr wrap="none">
            <a:spAutoFit/>
          </a:bodyPr>
          <a:lstStyle/>
          <a:p>
            <a:r>
              <a:rPr lang="en-GB" dirty="0">
                <a:latin typeface="Calibri" panose="020F0502020204030204" pitchFamily="34" charset="0"/>
              </a:rPr>
              <a:t>889 </a:t>
            </a:r>
            <a:r>
              <a:rPr lang="en-GB" dirty="0" err="1">
                <a:latin typeface="Calibri" panose="020F0502020204030204" pitchFamily="34" charset="0"/>
              </a:rPr>
              <a:t>png</a:t>
            </a:r>
            <a:r>
              <a:rPr lang="en-GB" dirty="0">
                <a:latin typeface="Calibri" panose="020F0502020204030204" pitchFamily="34" charset="0"/>
              </a:rPr>
              <a:t> x 500 </a:t>
            </a:r>
            <a:r>
              <a:rPr lang="en-GB" dirty="0" err="1">
                <a:latin typeface="Calibri" panose="020F0502020204030204" pitchFamily="34" charset="0"/>
              </a:rPr>
              <a:t>png</a:t>
            </a:r>
            <a:endParaRPr lang="en-GB" dirty="0">
              <a:latin typeface="Calibri" panose="020F0502020204030204" pitchFamily="34" charset="0"/>
            </a:endParaRPr>
          </a:p>
        </p:txBody>
      </p:sp>
    </p:spTree>
    <p:extLst>
      <p:ext uri="{BB962C8B-B14F-4D97-AF65-F5344CB8AC3E}">
        <p14:creationId xmlns:p14="http://schemas.microsoft.com/office/powerpoint/2010/main" val="1632619294"/>
      </p:ext>
    </p:extLst>
  </p:cSld>
  <p:clrMapOvr>
    <a:masterClrMapping/>
  </p:clrMapOvr>
</p:sld>
</file>

<file path=ppt/theme/theme1.xml><?xml version="1.0" encoding="utf-8"?>
<a:theme xmlns:a="http://schemas.openxmlformats.org/drawingml/2006/main" name="Office Theme">
  <a:themeElements>
    <a:clrScheme name="AMSCDT Website Colours 1">
      <a:dk1>
        <a:srgbClr val="000000"/>
      </a:dk1>
      <a:lt1>
        <a:srgbClr val="FFFFFF"/>
      </a:lt1>
      <a:dk2>
        <a:srgbClr val="44546A"/>
      </a:dk2>
      <a:lt2>
        <a:srgbClr val="E7E6E6"/>
      </a:lt2>
      <a:accent1>
        <a:srgbClr val="9CDCD5"/>
      </a:accent1>
      <a:accent2>
        <a:srgbClr val="179E96"/>
      </a:accent2>
      <a:accent3>
        <a:srgbClr val="FEF6F3"/>
      </a:accent3>
      <a:accent4>
        <a:srgbClr val="FF6500"/>
      </a:accent4>
      <a:accent5>
        <a:srgbClr val="B2B2C3"/>
      </a:accent5>
      <a:accent6>
        <a:srgbClr val="6666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D09C1806-EDB4-1144-A328-3FE0F4EEF32B}" vid="{B65BDA9D-965C-DF4A-8F94-3E240814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AMSCDT3 Presentation Template - Widescreen</Template>
  <TotalTime>6652</TotalTime>
  <Words>753</Words>
  <Application>Microsoft Office PowerPoint</Application>
  <PresentationFormat>Widescreen</PresentationFormat>
  <Paragraphs>112</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Monotype Corsiva</vt:lpstr>
      <vt:lpstr>Wingdings</vt:lpstr>
      <vt:lpstr>Office Theme</vt:lpstr>
      <vt:lpstr>Analysis of the connectivity of hydrides within the microstructure of Zr alloys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brown</dc:creator>
  <cp:lastModifiedBy>Laura</cp:lastModifiedBy>
  <cp:revision>251</cp:revision>
  <dcterms:created xsi:type="dcterms:W3CDTF">2019-10-11T12:26:54Z</dcterms:created>
  <dcterms:modified xsi:type="dcterms:W3CDTF">2021-06-03T12:52:44Z</dcterms:modified>
</cp:coreProperties>
</file>